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8" r:id="rId3"/>
    <p:sldId id="287" r:id="rId4"/>
    <p:sldId id="288" r:id="rId5"/>
    <p:sldId id="289" r:id="rId6"/>
    <p:sldId id="272" r:id="rId7"/>
    <p:sldId id="276" r:id="rId8"/>
    <p:sldId id="277" r:id="rId9"/>
    <p:sldId id="294" r:id="rId10"/>
    <p:sldId id="291" r:id="rId11"/>
    <p:sldId id="292" r:id="rId12"/>
    <p:sldId id="293" r:id="rId13"/>
    <p:sldId id="271" r:id="rId14"/>
    <p:sldId id="279" r:id="rId15"/>
    <p:sldId id="285" r:id="rId16"/>
    <p:sldId id="283" r:id="rId17"/>
    <p:sldId id="284" r:id="rId18"/>
    <p:sldId id="29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ktor Popov" initials="V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FCCCC"/>
    <a:srgbClr val="FFCCFF"/>
    <a:srgbClr val="FF0000"/>
    <a:srgbClr val="DDD9C3"/>
    <a:srgbClr val="00FF00"/>
    <a:srgbClr val="99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8" autoAdjust="0"/>
    <p:restoredTop sz="96271" autoAdjust="0"/>
  </p:normalViewPr>
  <p:slideViewPr>
    <p:cSldViewPr showGuides="1">
      <p:cViewPr>
        <p:scale>
          <a:sx n="90" d="100"/>
          <a:sy n="90" d="100"/>
        </p:scale>
        <p:origin x="-2244" y="-954"/>
      </p:cViewPr>
      <p:guideLst>
        <p:guide orient="horz" pos="527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C404E-91C9-4994-9A20-485DC088BBD4}" type="datetimeFigureOut">
              <a:rPr lang="ru-RU" smtClean="0"/>
              <a:pPr/>
              <a:t>09/09/2018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B8F6B-01D6-48F1-83FF-738F4F93C2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23556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AA35B-AF47-4427-847F-CAC931E0E279}" type="datetimeFigureOut">
              <a:rPr lang="ru-RU" smtClean="0"/>
              <a:pPr/>
              <a:t>09/09/2018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408CA-4848-48AE-9A36-2A6C1824B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8502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8655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9039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371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2958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Чем еще опасны 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556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530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15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0410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+mn-lt"/>
              </a:rPr>
              <a:t>Отвечайте незнакомым в интернете как незнакомым на улице</a:t>
            </a:r>
          </a:p>
          <a:p>
            <a:r>
              <a:rPr lang="ru-RU" dirty="0" smtClean="0">
                <a:effectLst/>
                <a:latin typeface="+mn-lt"/>
              </a:rPr>
              <a:t>Если виртуальный друг предлагает встретиться, обязательно сообщите родителям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0641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Не сохраняйте логин и пароль, если работаете </a:t>
            </a:r>
            <a:br>
              <a:rPr lang="ru-RU" dirty="0" smtClean="0"/>
            </a:br>
            <a:r>
              <a:rPr lang="ru-RU" dirty="0" smtClean="0"/>
              <a:t>за чужим компьютером.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Используйте только безопасное соединение при доступе к почте и социальным сетям Знак замка и зеленый текст в адресной строке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8763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638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238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59DE-1957-48A8-AF3F-627263151938}" type="datetime1">
              <a:rPr lang="ru-RU" smtClean="0"/>
              <a:pPr/>
              <a:t>09/09/2018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D:\00_USER_C\Desktop\Лига\Лого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4308" y="260646"/>
            <a:ext cx="1342790" cy="45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107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3733-4197-45DB-9099-9F00A26A0858}" type="datetime1">
              <a:rPr lang="ru-RU" smtClean="0"/>
              <a:pPr/>
              <a:t>09/09/2018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695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6936-17F1-4860-92B2-32207577AF9B}" type="datetime1">
              <a:rPr lang="ru-RU" smtClean="0"/>
              <a:pPr/>
              <a:t>09/09/2018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110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8685-58F4-44C7-AE4B-93A5DEA66299}" type="datetime1">
              <a:rPr lang="ru-RU" smtClean="0"/>
              <a:pPr/>
              <a:t>09/09/2018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472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BFF2-0205-45BA-9311-2313349EAF7D}" type="datetime1">
              <a:rPr lang="ru-RU" smtClean="0"/>
              <a:pPr/>
              <a:t>09/09/2018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681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0311-AA25-40EC-B737-714A13B1E528}" type="datetime1">
              <a:rPr lang="ru-RU" smtClean="0"/>
              <a:pPr/>
              <a:t>09/09/2018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981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927B-9C2E-4B01-97C8-74F639E542D8}" type="datetime1">
              <a:rPr lang="ru-RU" smtClean="0"/>
              <a:pPr/>
              <a:t>09/09/2018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282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5D91-8E3B-44F7-9730-DF37CBB18593}" type="datetime1">
              <a:rPr lang="ru-RU" smtClean="0"/>
              <a:pPr/>
              <a:t>09/09/2018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719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CED7-E215-4998-8007-FF5A05465CB4}" type="datetime1">
              <a:rPr lang="ru-RU" smtClean="0"/>
              <a:pPr/>
              <a:t>09/09/2018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11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C1A-AC96-4261-BBF9-E09F7079FCB3}" type="datetime1">
              <a:rPr lang="ru-RU" smtClean="0"/>
              <a:pPr/>
              <a:t>09/09/2018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46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F918-DFCB-4A59-BB58-947930A8D11D}" type="datetime1">
              <a:rPr lang="ru-RU" smtClean="0"/>
              <a:pPr/>
              <a:t>09/09/2018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401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410E3-53AA-452B-B355-0F8DAED3579C}" type="datetime1">
              <a:rPr lang="ru-RU" smtClean="0"/>
              <a:pPr/>
              <a:t>09/09/2018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723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5.wdp"/><Relationship Id="rId7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8.wdp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microsoft.com/office/2007/relationships/hdphoto" Target="../media/hdphoto5.wdp"/><Relationship Id="rId7" Type="http://schemas.openxmlformats.org/officeDocument/2006/relationships/image" Target="../media/image3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11" Type="http://schemas.openxmlformats.org/officeDocument/2006/relationships/image" Target="../media/image7.png"/><Relationship Id="rId5" Type="http://schemas.openxmlformats.org/officeDocument/2006/relationships/image" Target="../media/image35.jpeg"/><Relationship Id="rId10" Type="http://schemas.microsoft.com/office/2007/relationships/hdphoto" Target="../media/hdphoto6.wdp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ocial.ligainternet.ru/" TargetMode="External"/><Relationship Id="rId3" Type="http://schemas.openxmlformats.org/officeDocument/2006/relationships/image" Target="../media/image46.jpeg"/><Relationship Id="rId7" Type="http://schemas.openxmlformats.org/officeDocument/2006/relationships/hyperlink" Target="http://www.ligainternet.ru/encyclopedia-of-security/included-white-list.php" TargetMode="External"/><Relationship Id="rId12" Type="http://schemas.openxmlformats.org/officeDocument/2006/relationships/image" Target="../media/image4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igainternet.ru/hotline/" TargetMode="External"/><Relationship Id="rId11" Type="http://schemas.openxmlformats.org/officeDocument/2006/relationships/image" Target="../media/image48.jpeg"/><Relationship Id="rId5" Type="http://schemas.openxmlformats.org/officeDocument/2006/relationships/hyperlink" Target="http://eais.rkn.gov.ru/" TargetMode="External"/><Relationship Id="rId10" Type="http://schemas.openxmlformats.org/officeDocument/2006/relationships/hyperlink" Target="http://www.ligainternet.ru/encyclopedia-of-security/" TargetMode="External"/><Relationship Id="rId4" Type="http://schemas.openxmlformats.org/officeDocument/2006/relationships/image" Target="../media/image47.jpeg"/><Relationship Id="rId9" Type="http://schemas.openxmlformats.org/officeDocument/2006/relationships/hyperlink" Target="http://www.ligainternet.ru/prox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7.png"/><Relationship Id="rId4" Type="http://schemas.openxmlformats.org/officeDocument/2006/relationships/image" Target="../media/image13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6.jpeg"/><Relationship Id="rId4" Type="http://schemas.microsoft.com/office/2007/relationships/hdphoto" Target="../media/hdphoto3.wdp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0908"/>
            <a:ext cx="8640960" cy="61206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Безопасный Интернет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753036"/>
            <a:ext cx="6480720" cy="720080"/>
          </a:xfr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Материалы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к уроку безопасного интернета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788024" y="5949280"/>
            <a:ext cx="4176464" cy="720080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aseline="30000" dirty="0" smtClean="0">
                <a:solidFill>
                  <a:schemeClr val="bg1"/>
                </a:solidFill>
              </a:rPr>
              <a:t>©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Лига безопасного интернета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5516" y="5949280"/>
            <a:ext cx="4176464" cy="720080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baseline="30000" dirty="0" smtClean="0">
                <a:solidFill>
                  <a:schemeClr val="bg1"/>
                </a:solidFill>
              </a:rPr>
              <a:t>v.0.99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4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10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1026" name="Picture 2" descr="C:\Users\Stanislav.Skusov\Desktop\2013-10-16_1236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4772" y="3636118"/>
            <a:ext cx="3149697" cy="25732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88639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pc="-200" dirty="0"/>
              <a:t>Осторожно, МОШЕННИКИ! </a:t>
            </a:r>
            <a:endParaRPr lang="ru-RU" spc="-200" dirty="0" smtClean="0"/>
          </a:p>
          <a:p>
            <a:r>
              <a:rPr lang="ru-RU" spc="-200" dirty="0" smtClean="0"/>
              <a:t>Предупреждён </a:t>
            </a:r>
            <a:r>
              <a:rPr lang="ru-RU" spc="-200" dirty="0"/>
              <a:t>– значит, вооружён</a:t>
            </a:r>
          </a:p>
        </p:txBody>
      </p:sp>
      <p:pic>
        <p:nvPicPr>
          <p:cNvPr id="3075" name="Picture 3" descr="C:\Users\Stanislav.Skusov\Desktop\2013-10-21_1558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634771" y="1876252"/>
            <a:ext cx="3077689" cy="14716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6" name="Picture 4" descr="C:\Users\Stanislav.Skusov\Desktop\2013-10-21_1558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2140" y="3247334"/>
            <a:ext cx="2448272" cy="216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12" name="Группа 11"/>
          <p:cNvGrpSpPr/>
          <p:nvPr/>
        </p:nvGrpSpPr>
        <p:grpSpPr>
          <a:xfrm flipH="1">
            <a:off x="320993" y="1007435"/>
            <a:ext cx="8405975" cy="657369"/>
            <a:chOff x="312778" y="4572555"/>
            <a:chExt cx="1646547" cy="1277026"/>
          </a:xfrm>
        </p:grpSpPr>
        <p:sp>
          <p:nvSpPr>
            <p:cNvPr id="14" name="Загнутый угол 13"/>
            <p:cNvSpPr/>
            <p:nvPr/>
          </p:nvSpPr>
          <p:spPr>
            <a:xfrm>
              <a:off x="312778" y="4572555"/>
              <a:ext cx="1646547" cy="113714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24186" y="4572555"/>
              <a:ext cx="1617357" cy="12770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ПОМНИ: Чем больше Всемирная Паутина проникает в жизнь людей,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тем больше появляется злоумышленников, пытающихся всеми возможными путями лишить тебя денег!</a:t>
              </a:r>
            </a:p>
          </p:txBody>
        </p:sp>
      </p:grpSp>
      <p:pic>
        <p:nvPicPr>
          <p:cNvPr id="6146" name="Picture 2" descr="D:\00_USER_C\Desktop\Картинки\g2098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7893" y="900699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00_USER_C\Desktop\Картинки\g2098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774" y="836613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323850" y="1748816"/>
            <a:ext cx="5313778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 err="1"/>
              <a:t>Кардинг</a:t>
            </a:r>
            <a:r>
              <a:rPr lang="ru-RU" dirty="0"/>
              <a:t> и </a:t>
            </a:r>
            <a:r>
              <a:rPr lang="ru-RU" dirty="0" err="1"/>
              <a:t>Фишинг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38304" y="2245998"/>
            <a:ext cx="5005547" cy="147103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30850" y="2251709"/>
            <a:ext cx="4661230" cy="146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solidFill>
                  <a:srgbClr val="C00000"/>
                </a:solidFill>
              </a:rPr>
              <a:t>Кардинг</a:t>
            </a:r>
            <a:r>
              <a:rPr lang="ru-RU" sz="1400" dirty="0">
                <a:solidFill>
                  <a:schemeClr val="tx1"/>
                </a:solidFill>
              </a:rPr>
              <a:t> - способ мошенничества с использованием банковских карт. Преступники похищают реквизиты карты со взломанных серверов интернет-магазинов, платежных систем или с персонального компьютера пользователя. </a:t>
            </a:r>
          </a:p>
        </p:txBody>
      </p:sp>
      <p:pic>
        <p:nvPicPr>
          <p:cNvPr id="2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61173" y="1900748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5091278" y="193071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81638" y="4113076"/>
            <a:ext cx="5062213" cy="234025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74184" y="4113076"/>
            <a:ext cx="4661230" cy="2340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solidFill>
                  <a:srgbClr val="C00000"/>
                </a:solidFill>
              </a:rPr>
              <a:t>Фишинговые</a:t>
            </a:r>
            <a:r>
              <a:rPr lang="ru-RU" sz="1400" b="1" dirty="0">
                <a:solidFill>
                  <a:srgbClr val="C00000"/>
                </a:solidFill>
              </a:rPr>
              <a:t> сообщения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- это уведомления,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отправленные от имени администраторов банковских или других платежных систем. Они призывают пользователей пройти по фальшивой ссылке, чтобы украсть конфиденциальные данные. Действия подобного рода нацелены на банковский счет или учетную запись в виртуальной платежной системе. Как только преступники получают необходимую им информацию, они моментально используют ее для доступа к банковскому счету.</a:t>
            </a:r>
          </a:p>
        </p:txBody>
      </p:sp>
      <p:pic>
        <p:nvPicPr>
          <p:cNvPr id="26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71571" y="376612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5226093" y="3787563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52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11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2050" name="Picture 2" descr="C:\Users\Stanislav.Skusov\Desktop\2013-10-16_1420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328"/>
          <a:stretch/>
        </p:blipFill>
        <p:spPr bwMode="auto">
          <a:xfrm>
            <a:off x="4630453" y="5192970"/>
            <a:ext cx="2227271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Users\Stanislav.Skusov\Desktop\2013-10-16_1421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0236" y="5229200"/>
            <a:ext cx="1854232" cy="10297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88639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pc="-200" dirty="0"/>
              <a:t>Осторожно, МОШЕННИКИ! </a:t>
            </a:r>
            <a:endParaRPr lang="ru-RU" spc="-200" dirty="0" smtClean="0"/>
          </a:p>
          <a:p>
            <a:r>
              <a:rPr lang="ru-RU" spc="-200" dirty="0" smtClean="0"/>
              <a:t>Предупреждён </a:t>
            </a:r>
            <a:r>
              <a:rPr lang="ru-RU" spc="-200" dirty="0"/>
              <a:t>– значит, вооружён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2201" y="1573556"/>
            <a:ext cx="3985628" cy="199244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0349" y="1573556"/>
            <a:ext cx="3985628" cy="1992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Уведомления о выигрыше: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письме сообщается о том, что ты выиграл крупную сумму денег. Цель мошенника - выманить у тебя деньги за получение выигрыша. Обычно он списывает это на налог. Потеряв бдительность, ты можешь перевести крупную сумму на счет мошенников.</a:t>
            </a:r>
          </a:p>
        </p:txBody>
      </p:sp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04064" y="1289945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4147064" y="1276532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70349" y="3969060"/>
            <a:ext cx="3985627" cy="241226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3945" y="3861048"/>
            <a:ext cx="3822079" cy="2520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Попрошайничество: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Мошенники давят на жалость и отправляют письма с просьбой о помощи якобы от благотворительных организаций или нуждающихся людей.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действительности такие сообщения содержат ссылки на реальные организации и фонды, но реквизиты для перечисления денежных средств указываются ложные</a:t>
            </a:r>
            <a:r>
              <a:rPr lang="ru-RU" sz="1400" b="1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8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60281" y="3643561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4140065" y="359932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681001" y="1472691"/>
            <a:ext cx="3999521" cy="35476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757077" y="1573556"/>
            <a:ext cx="3847371" cy="3547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«Нигерийские»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письма: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тексте такого письма обычно содержится информация о том, что у автора письма есть много денег, полученных не совсем законным путём, и поэтому он не может хранить деньги на счету в банках своей страны. Ему срочно необходим счет за рубежом, куда можно перечислить деньги. Авторы подобных писем попросят тебя обналичить крупную денежную сумму, в качестве вознаграждения обещая от 10% до 30% от заявленной в письме суммы. Идея мошенничества заключается в том, что пользователь предоставит доступ к своему счету, с которого позже будут списаны все денежные средства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66426">
            <a:off x="4551756" y="1255203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8371512" y="1149076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одзаголовок 2"/>
          <p:cNvSpPr txBox="1">
            <a:spLocks/>
          </p:cNvSpPr>
          <p:nvPr/>
        </p:nvSpPr>
        <p:spPr>
          <a:xfrm>
            <a:off x="1243481" y="872716"/>
            <a:ext cx="7027189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«Нигерийские» письма, невероятная удача и попрошайки!</a:t>
            </a:r>
          </a:p>
        </p:txBody>
      </p:sp>
    </p:spTree>
    <p:extLst>
      <p:ext uri="{BB962C8B-B14F-4D97-AF65-F5344CB8AC3E}">
        <p14:creationId xmlns:p14="http://schemas.microsoft.com/office/powerpoint/2010/main" xmlns="" val="40083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anislav.Skusov\Desktop\2013-10-16_1236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532" y="3554003"/>
            <a:ext cx="2583086" cy="21744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9" name="Picture 7" descr="C:\Users\Stanislav.Skusov\Desktop\2013-10-16_1452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83"/>
          <a:stretch/>
        </p:blipFill>
        <p:spPr bwMode="auto">
          <a:xfrm>
            <a:off x="359532" y="4938862"/>
            <a:ext cx="3600401" cy="1598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69304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12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850" y="188639"/>
            <a:ext cx="7632526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Защита от мошенничества!</a:t>
            </a:r>
          </a:p>
        </p:txBody>
      </p:sp>
      <p:pic>
        <p:nvPicPr>
          <p:cNvPr id="3076" name="Picture 4" descr="C:\Users\Stanislav.Skusov\Desktop\2013-10-16_1421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8373" y="3573016"/>
            <a:ext cx="2497336" cy="15598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5" name="Picture 3" descr="C:\Users\Stanislav.Skusov\Desktop\2013-10-16_14202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100158" y="4942146"/>
            <a:ext cx="2648307" cy="12885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8" name="Picture 6" descr="C:\Users\Stanislav.Skusov\Desktop\2013-10-16_14410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20073" y="3554004"/>
            <a:ext cx="3428392" cy="13848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3" descr="C:\Users\Stanislav.Skusov\Desktop\2013-10-21_15585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6963" y="4886914"/>
            <a:ext cx="3419249" cy="15725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4" descr="C:\Users\Stanislav.Skusov\Desktop\2013-10-21_15583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6963" y="6259895"/>
            <a:ext cx="2425265" cy="2148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048988" y="836613"/>
            <a:ext cx="7027189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Чтобы не стать жертвой мошенника, соблюдай простые правила: </a:t>
            </a:r>
          </a:p>
        </p:txBody>
      </p:sp>
      <p:grpSp>
        <p:nvGrpSpPr>
          <p:cNvPr id="16" name="Группа 15"/>
          <p:cNvGrpSpPr/>
          <p:nvPr/>
        </p:nvGrpSpPr>
        <p:grpSpPr>
          <a:xfrm flipH="1">
            <a:off x="467544" y="1484784"/>
            <a:ext cx="2079350" cy="1856607"/>
            <a:chOff x="312218" y="4727848"/>
            <a:chExt cx="1559482" cy="1759983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24186" y="4727848"/>
              <a:ext cx="154751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Удаляй письма, которые содержат не относящуюся к тебе информацию, связанную с денежными средствами,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особенно</a:t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 неизвестных людей.</a:t>
              </a:r>
            </a:p>
          </p:txBody>
        </p:sp>
      </p:grpSp>
      <p:pic>
        <p:nvPicPr>
          <p:cNvPr id="1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71788">
            <a:off x="1173290" y="124532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 flipH="1">
            <a:off x="6952286" y="1484783"/>
            <a:ext cx="1652161" cy="1856607"/>
            <a:chOff x="312218" y="4727848"/>
            <a:chExt cx="1559482" cy="1759983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переходи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ссылкам,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указанным</a:t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подозрительных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письмах.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 flipH="1">
            <a:off x="5048166" y="1535391"/>
            <a:ext cx="1559482" cy="1806000"/>
            <a:chOff x="312218" y="4727848"/>
            <a:chExt cx="1559482" cy="1759983"/>
          </a:xfrm>
        </p:grpSpPr>
        <p:sp>
          <p:nvSpPr>
            <p:cNvPr id="24" name="Загнутый угол 23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сообщай посторонним лицам свои персональные данные,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номера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счетов,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пин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-коды и т.п.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 flipH="1">
            <a:off x="2779651" y="1710926"/>
            <a:ext cx="1845922" cy="1718073"/>
            <a:chOff x="312218" y="4727848"/>
            <a:chExt cx="1559483" cy="1759983"/>
          </a:xfrm>
        </p:grpSpPr>
        <p:sp>
          <p:nvSpPr>
            <p:cNvPr id="27" name="Загнутый угол 2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4187" y="4727848"/>
              <a:ext cx="1547514" cy="1670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будь слишком доверчивым, проверяй всю информацию, содержащую просьбы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помощи, иначе помощь потом потребуется тебе самому.</a:t>
              </a:r>
            </a:p>
          </p:txBody>
        </p:sp>
      </p:grpSp>
      <p:pic>
        <p:nvPicPr>
          <p:cNvPr id="2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551138" y="125219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47756">
            <a:off x="5719823" y="127240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61603">
            <a:off x="3571990" y="147834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rot="19783215" flipV="1">
            <a:off x="50346" y="361288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2644328" flipV="1">
            <a:off x="147579" y="6258077"/>
            <a:ext cx="731339" cy="204197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19783215" flipV="1">
            <a:off x="8187251" y="606459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 rot="2180605" flipV="1">
            <a:off x="8174571" y="356434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3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tanislav.Skusov\Desktop\23275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392" y="1320739"/>
            <a:ext cx="1506328" cy="207490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13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23850" y="224644"/>
            <a:ext cx="7632525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Как ВИРТУАЛЬНАЯ сеть может влиять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РЕАЛЬНУЮ жизнь</a:t>
            </a:r>
          </a:p>
        </p:txBody>
      </p:sp>
      <p:pic>
        <p:nvPicPr>
          <p:cNvPr id="5122" name="Picture 2" descr="C:\Users\Stanislav.Skusov\Desktop\d66dda702c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225" y="2539056"/>
            <a:ext cx="1370901" cy="1922299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4" name="Picture 4" descr="C:\Users\Stanislav.Skusov\Desktop\906e8574f099fa611c8b2362bd9cd11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556" y="4130096"/>
            <a:ext cx="1476164" cy="206990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1" name="Группа 10"/>
          <p:cNvGrpSpPr/>
          <p:nvPr/>
        </p:nvGrpSpPr>
        <p:grpSpPr>
          <a:xfrm flipH="1">
            <a:off x="3059829" y="1124743"/>
            <a:ext cx="5148573" cy="917395"/>
            <a:chOff x="312778" y="4572555"/>
            <a:chExt cx="1646547" cy="1915276"/>
          </a:xfrm>
        </p:grpSpPr>
        <p:sp>
          <p:nvSpPr>
            <p:cNvPr id="12" name="Загнутый угол 11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24186" y="4572555"/>
              <a:ext cx="1617357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ПОМНИ: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ВИРТУАЛЬНЫЕ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преступления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отвечают </a:t>
              </a:r>
              <a:b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РЕАЛЬНОМУ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закону</a:t>
              </a:r>
              <a:endParaRPr lang="ru-RU" sz="1600" dirty="0"/>
            </a:p>
          </p:txBody>
        </p:sp>
      </p:grpSp>
      <p:pic>
        <p:nvPicPr>
          <p:cNvPr id="1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8864" y="98983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7829" y="998634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flipH="1">
            <a:off x="2375752" y="2204865"/>
            <a:ext cx="6084677" cy="4176463"/>
            <a:chOff x="312778" y="4539815"/>
            <a:chExt cx="1646547" cy="1948016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>
                <a:gd name="adj" fmla="val 9863"/>
              </a:avLst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186" y="4539815"/>
              <a:ext cx="1617357" cy="1948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272 УК РФ - Неправомерный доступ к компьютерной информации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273 УК РФ – Создание, использование и </a:t>
              </a:r>
              <a:r>
                <a:rPr lang="ru-RU" sz="1400" spc="-4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распространение вредоносных программ для ЭВМ </a:t>
              </a: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274 УК РФ – Нарушение правил эксплуатации ЭВМ, систем ЭВМ или их сети (до 5 лет лишения свободы);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129 – Клевета 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130 – Оскорбление (до 3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159 – Мошенничество (до 10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165 – Причинение имущественного ущерба путем обмана или злоупотребления доверием 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146 – Нарушение авторских и смежных прав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10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242 –  Незаконное распространение порнографических материалов или предметов ( 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242 (1) – Изготовление и оборот материалов или предметов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порнографическими изображениями несовершеннолетних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15 лет лишения свободы).</a:t>
              </a:r>
            </a:p>
          </p:txBody>
        </p:sp>
      </p:grpSp>
      <p:pic>
        <p:nvPicPr>
          <p:cNvPr id="20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7939" y="2142502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307663" y="2093078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208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1" y="188640"/>
            <a:ext cx="7632526" cy="54002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Запомни простые правила безопасности: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08404" y="6356350"/>
            <a:ext cx="8280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14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3080" name="Picture 8" descr="C:\Users\Stanislav.Skusov\Desktop\2013-10-15_2143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1051" y="4585962"/>
            <a:ext cx="6685426" cy="14537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359531" y="6201308"/>
            <a:ext cx="784887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http://www.ligainternet.ru/encyclopedia-of-security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 </a:t>
            </a: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315871" y="997030"/>
            <a:ext cx="2079350" cy="3058725"/>
            <a:chOff x="312218" y="4727848"/>
            <a:chExt cx="1559482" cy="1759983"/>
          </a:xfrm>
        </p:grpSpPr>
        <p:sp>
          <p:nvSpPr>
            <p:cNvPr id="10" name="Загнутый угол 9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24186" y="4727848"/>
              <a:ext cx="154751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уверен в своих знаниях? Используй учетную запись с ограниченными правами!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работай от имени администратора (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root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 - это убережет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большинства заражений;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без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необходимости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делай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джелбрейк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»,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разлочку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»,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рутование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1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71788">
            <a:off x="1029596" y="81489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 flipH="1">
            <a:off x="7086159" y="1029818"/>
            <a:ext cx="1652163" cy="3050467"/>
            <a:chOff x="50218" y="4713694"/>
            <a:chExt cx="1559484" cy="1759983"/>
          </a:xfrm>
        </p:grpSpPr>
        <p:sp>
          <p:nvSpPr>
            <p:cNvPr id="14" name="Загнутый угол 13"/>
            <p:cNvSpPr/>
            <p:nvPr/>
          </p:nvSpPr>
          <p:spPr>
            <a:xfrm>
              <a:off x="50218" y="4713694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0220" y="4727847"/>
              <a:ext cx="1559482" cy="17458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Учитывай рекомендации программ защиты (не заходи на сайты, которые помечены как опасные, не открывай файлы, которые блокирует антивирус);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Ограничивай время работы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Интернете – живи реальной жизнью!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 flipH="1">
            <a:off x="4716016" y="1067384"/>
            <a:ext cx="2207554" cy="2999861"/>
            <a:chOff x="312218" y="4727847"/>
            <a:chExt cx="1559482" cy="1759984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12218" y="4727847"/>
              <a:ext cx="1559482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дополнительные функции (блокировку рекламы в браузере, функции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антифишинга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блокировку всплывающих окон, режим безопасного поиска);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официальное лицензионное и (или) свободное программное обеспечение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;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 flipH="1">
            <a:off x="2635957" y="1054350"/>
            <a:ext cx="1845922" cy="3001405"/>
            <a:chOff x="312218" y="4727848"/>
            <a:chExt cx="1559483" cy="1759983"/>
          </a:xfrm>
        </p:grpSpPr>
        <p:sp>
          <p:nvSpPr>
            <p:cNvPr id="20" name="Загнутый угол 19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24187" y="4727848"/>
              <a:ext cx="1547514" cy="1670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антивирусную защиту (лучше бесплатный антивирус,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чем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никакого; коммерческие программы предоставляют дополнительные функции и удобства);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Регулярно обновляй систему и антивирус;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2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407444" y="82176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47756">
            <a:off x="5576129" y="84197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61603">
            <a:off x="3436108" y="81483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 flipH="1">
            <a:off x="359531" y="4585962"/>
            <a:ext cx="1732508" cy="1379594"/>
            <a:chOff x="312218" y="4727848"/>
            <a:chExt cx="1559482" cy="1759983"/>
          </a:xfrm>
        </p:grpSpPr>
        <p:sp>
          <p:nvSpPr>
            <p:cNvPr id="26" name="Загнутый угол 25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24991" y="4727848"/>
              <a:ext cx="134948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Подробнее </a:t>
              </a:r>
              <a:b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правилах </a:t>
              </a:r>
              <a:b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читай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Энциклопедии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безопасности</a:t>
              </a:r>
              <a:endParaRPr lang="ru-RU" sz="1200" b="1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30" name="Прямая со стрелкой 29"/>
          <p:cNvCxnSpPr/>
          <p:nvPr/>
        </p:nvCxnSpPr>
        <p:spPr>
          <a:xfrm>
            <a:off x="1762458" y="5208208"/>
            <a:ext cx="329581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D:\00_USER_C\Desktop\Картинки\g209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660" y="4305764"/>
            <a:ext cx="365125" cy="4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 rot="10559553" flipV="1">
            <a:off x="5402596" y="445445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558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524" y="188640"/>
            <a:ext cx="7668852" cy="5400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Вопросы для обсуждения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56084" cy="340147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15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68315" y="933290"/>
            <a:ext cx="8254633" cy="64807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Чем опасны сайты подделки? 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распознать подделку? 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57827" y="1581362"/>
            <a:ext cx="8254633" cy="684076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Что такое Спам? Как бороться со Спамом?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существуют методы блокировки Спам рекламы?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57827" y="2265438"/>
            <a:ext cx="8254633" cy="87553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Что относится к персональным данным, а что к </a:t>
            </a:r>
            <a:r>
              <a:rPr lang="ru-RU" sz="1400" b="1" dirty="0">
                <a:solidFill>
                  <a:schemeClr val="tx1"/>
                </a:solidFill>
              </a:rPr>
              <a:t>личной (конфиденциальной) </a:t>
            </a:r>
            <a:r>
              <a:rPr lang="ru-RU" sz="1400" b="1" dirty="0" smtClean="0">
                <a:solidFill>
                  <a:schemeClr val="tx1"/>
                </a:solidFill>
              </a:rPr>
              <a:t>информации?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Какую информацию можно публиковать в сети?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Почему не стоит публиковать свои полные данные?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449437" y="3175649"/>
            <a:ext cx="8254633" cy="567891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Анонимность в сети: правда или вымысел?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правила поведения в сети нужно соблюдать?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456327" y="3766548"/>
            <a:ext cx="8254633" cy="778575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опасности подстерегают нас в открытых сетях?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не стать жертвой преступника при использовании открытых сетей?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правила пользования чужой техникой нужно помнить?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456329" y="4617132"/>
            <a:ext cx="8254634" cy="66328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Лицензионное соглашение/правила пользования: читать или нет?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Почему важно знать правила использования программного продукта/</a:t>
            </a:r>
            <a:r>
              <a:rPr lang="ru-RU" sz="1400" b="1" dirty="0" err="1">
                <a:solidFill>
                  <a:schemeClr val="tx1"/>
                </a:solidFill>
              </a:rPr>
              <a:t>и</a:t>
            </a:r>
            <a:r>
              <a:rPr lang="ru-RU" sz="1400" b="1" dirty="0" err="1" smtClean="0">
                <a:solidFill>
                  <a:schemeClr val="tx1"/>
                </a:solidFill>
              </a:rPr>
              <a:t>нтернет-ресурса</a:t>
            </a:r>
            <a:r>
              <a:rPr lang="ru-RU" sz="1400" b="1" dirty="0" smtClean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456328" y="5409220"/>
            <a:ext cx="8254633" cy="792088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Виды Интернет-мошенничества (объекты мошенничества)?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виды преступлений распространены в Интернете?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не стать жертвой </a:t>
            </a:r>
            <a:r>
              <a:rPr lang="ru-RU" sz="1400" b="1" dirty="0" err="1" smtClean="0">
                <a:solidFill>
                  <a:schemeClr val="tx1"/>
                </a:solidFill>
              </a:rPr>
              <a:t>киберпреступника</a:t>
            </a:r>
            <a:r>
              <a:rPr lang="ru-RU" sz="1400" b="1" dirty="0" smtClean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403479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Stanislav.Skusov\Desktop\2013-10-15_2139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8090" y="3107082"/>
            <a:ext cx="2979591" cy="216408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0283" y="195075"/>
            <a:ext cx="7668530" cy="8280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Хочешь сделать Интернет безопаснее?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Используй специальные инструменты!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52420" y="6356350"/>
            <a:ext cx="684076" cy="3651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16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4098" name="Picture 2" descr="C:\Users\Stanislav.Skusov\Desktop\реестр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168090" y="1111312"/>
            <a:ext cx="3576075" cy="1995770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099" name="Picture 3" descr="C:\Users\Stanislav.Skusov\Desktop\лига лини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8713" y="2025290"/>
            <a:ext cx="2417634" cy="2330642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31540" y="1304764"/>
            <a:ext cx="4428492" cy="5009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Присылай ссылки на опасные сайты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в Единый Реестр запрещённых сайтов: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5"/>
              </a:rPr>
              <a:t>eais.rkn.gov.ru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spc="-40" dirty="0" smtClean="0">
                <a:solidFill>
                  <a:schemeClr val="tx1"/>
                </a:solidFill>
              </a:rPr>
              <a:t>Отправляй сообщения об опасном контенте </a:t>
            </a:r>
            <a:br>
              <a:rPr lang="ru-RU" sz="1400" spc="-40" dirty="0" smtClean="0">
                <a:solidFill>
                  <a:schemeClr val="tx1"/>
                </a:solidFill>
              </a:rPr>
            </a:br>
            <a:r>
              <a:rPr lang="ru-RU" sz="1400" spc="-40" dirty="0" smtClean="0">
                <a:solidFill>
                  <a:schemeClr val="tx1"/>
                </a:solidFill>
              </a:rPr>
              <a:t>на горячие линии Лиги безопасного интернета: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6"/>
              </a:rPr>
              <a:t>ligainternet.ru/hotline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Сообщай о полезном контенте: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7"/>
              </a:rPr>
              <a:t>ligainternet.ru/encyclopedia-of-security/included-white-</a:t>
            </a:r>
            <a:r>
              <a:rPr lang="en-US" sz="1400" dirty="0" err="1" smtClean="0">
                <a:solidFill>
                  <a:schemeClr val="tx1"/>
                </a:solidFill>
                <a:hlinkClick r:id="rId7"/>
              </a:rPr>
              <a:t>list.php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Регистрируйся в социальной сети, посвящённой </a:t>
            </a:r>
            <a:r>
              <a:rPr lang="ru-RU" sz="1400" dirty="0" err="1">
                <a:solidFill>
                  <a:schemeClr val="tx1"/>
                </a:solidFill>
              </a:rPr>
              <a:t>к</a:t>
            </a:r>
            <a:r>
              <a:rPr lang="ru-RU" sz="1400" dirty="0" err="1" smtClean="0">
                <a:solidFill>
                  <a:schemeClr val="tx1"/>
                </a:solidFill>
              </a:rPr>
              <a:t>ибербезопасности</a:t>
            </a:r>
            <a:r>
              <a:rPr lang="ru-RU" sz="1400" dirty="0" smtClean="0">
                <a:solidFill>
                  <a:schemeClr val="tx1"/>
                </a:solidFill>
              </a:rPr>
              <a:t>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8"/>
              </a:rPr>
              <a:t>social.ligainternet.ru</a:t>
            </a:r>
            <a:r>
              <a:rPr lang="ru-RU" sz="1400" dirty="0" smtClean="0">
                <a:solidFill>
                  <a:schemeClr val="tx1"/>
                </a:solidFill>
              </a:rPr>
              <a:t>   </a:t>
            </a:r>
          </a:p>
          <a:p>
            <a:pPr marL="85725"/>
            <a:endParaRPr lang="ru-RU" sz="1400" dirty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Используй </a:t>
            </a:r>
            <a:r>
              <a:rPr lang="en-US" sz="1400" dirty="0" smtClean="0">
                <a:solidFill>
                  <a:schemeClr val="tx1"/>
                </a:solidFill>
              </a:rPr>
              <a:t>WEB</a:t>
            </a:r>
            <a:r>
              <a:rPr lang="ru-RU" sz="1400" dirty="0" smtClean="0">
                <a:solidFill>
                  <a:schemeClr val="tx1"/>
                </a:solidFill>
              </a:rPr>
              <a:t>-фильтр: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9"/>
              </a:rPr>
              <a:t>www.ligainternet.ru/proxy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pPr marL="85725"/>
            <a:endParaRPr lang="ru-RU" sz="1400" dirty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Читай энциклопедию безопасности: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10"/>
              </a:rPr>
              <a:t>www.ligainternet.ru/encyclopedia-of-security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101" name="Picture 5" descr="C:\Users\Stanislav.Skusov\Desktop\2013-10-15_21331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8090" y="4761148"/>
            <a:ext cx="3208952" cy="183620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00" name="Picture 4" descr="C:\Users\Stanislav.Skusov\Desktop\2013-10-15_21205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9326" y="3967711"/>
            <a:ext cx="1707021" cy="2347032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 rot="8671213" flipV="1">
            <a:off x="4977062" y="119017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3722711" flipV="1">
            <a:off x="8133186" y="118471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65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трелка вправо 23"/>
          <p:cNvSpPr/>
          <p:nvPr/>
        </p:nvSpPr>
        <p:spPr>
          <a:xfrm>
            <a:off x="611559" y="2429880"/>
            <a:ext cx="5040561" cy="747092"/>
          </a:xfrm>
          <a:prstGeom prst="rightArrow">
            <a:avLst>
              <a:gd name="adj1" fmla="val 100000"/>
              <a:gd name="adj2" fmla="val 28706"/>
            </a:avLst>
          </a:prstGeom>
          <a:ln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52636"/>
            <a:ext cx="7632525" cy="8280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Лига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безопасного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интернета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Мы делаем интернет чище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936104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17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-3312876" y="5554723"/>
            <a:ext cx="2628292" cy="916165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-166042" y="1925701"/>
            <a:ext cx="3549910" cy="522058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11561" y="1360491"/>
            <a:ext cx="5040560" cy="826239"/>
            <a:chOff x="3851920" y="2335774"/>
            <a:chExt cx="3564396" cy="826239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Стрелка вправо 8"/>
            <p:cNvSpPr/>
            <p:nvPr/>
          </p:nvSpPr>
          <p:spPr>
            <a:xfrm>
              <a:off x="3851920" y="2335774"/>
              <a:ext cx="3564396" cy="826239"/>
            </a:xfrm>
            <a:prstGeom prst="rightArrow">
              <a:avLst>
                <a:gd name="adj1" fmla="val 100000"/>
                <a:gd name="adj2" fmla="val 29770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8" name="Подзаголовок 2"/>
            <p:cNvSpPr txBox="1">
              <a:spLocks/>
            </p:cNvSpPr>
            <p:nvPr/>
          </p:nvSpPr>
          <p:spPr>
            <a:xfrm>
              <a:off x="4094395" y="2436194"/>
              <a:ext cx="3018486" cy="72581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Выявляем и блокируем опасный контент, способствуем поимке киберпреступников </a:t>
              </a:r>
            </a:p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9" name="Подзаголовок 2"/>
          <p:cNvSpPr txBox="1">
            <a:spLocks/>
          </p:cNvSpPr>
          <p:nvPr/>
        </p:nvSpPr>
        <p:spPr>
          <a:xfrm>
            <a:off x="954455" y="2530300"/>
            <a:ext cx="4306668" cy="764117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Поддерживаем полезные сайты и </a:t>
            </a:r>
            <a:b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способствуем их развитию</a:t>
            </a:r>
          </a:p>
          <a:p>
            <a:pPr algn="l"/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11560" y="3508156"/>
            <a:ext cx="5040561" cy="964959"/>
            <a:chOff x="255201" y="4543411"/>
            <a:chExt cx="3564396" cy="964959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5" name="Стрелка вправо 24"/>
            <p:cNvSpPr/>
            <p:nvPr/>
          </p:nvSpPr>
          <p:spPr>
            <a:xfrm>
              <a:off x="255201" y="4543411"/>
              <a:ext cx="3564396" cy="748936"/>
            </a:xfrm>
            <a:prstGeom prst="rightArrow">
              <a:avLst>
                <a:gd name="adj1" fmla="val 100000"/>
                <a:gd name="adj2" fmla="val 2657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2" name="Подзаголовок 2"/>
            <p:cNvSpPr txBox="1">
              <a:spLocks/>
            </p:cNvSpPr>
            <p:nvPr/>
          </p:nvSpPr>
          <p:spPr>
            <a:xfrm>
              <a:off x="497677" y="4543411"/>
              <a:ext cx="2500527" cy="96495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Представляем Россию в мире</a:t>
              </a:r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359533" y="5949013"/>
            <a:ext cx="7380819" cy="458083"/>
          </a:xfrm>
          <a:prstGeom prst="roundRect">
            <a:avLst>
              <a:gd name="adj" fmla="val 0"/>
            </a:avLst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Подробнее о нас читайте на сайте: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WWW.LIGAINTERNET.RU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611560" y="4588276"/>
            <a:ext cx="5040561" cy="784940"/>
            <a:chOff x="255201" y="4574157"/>
            <a:chExt cx="3564396" cy="966446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9" name="Стрелка вправо 28"/>
            <p:cNvSpPr/>
            <p:nvPr/>
          </p:nvSpPr>
          <p:spPr>
            <a:xfrm>
              <a:off x="255201" y="4574157"/>
              <a:ext cx="3564396" cy="964960"/>
            </a:xfrm>
            <a:prstGeom prst="rightArrow">
              <a:avLst>
                <a:gd name="adj1" fmla="val 100000"/>
                <a:gd name="adj2" fmla="val 2657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0" name="Подзаголовок 2"/>
            <p:cNvSpPr txBox="1">
              <a:spLocks/>
            </p:cNvSpPr>
            <p:nvPr/>
          </p:nvSpPr>
          <p:spPr>
            <a:xfrm>
              <a:off x="497677" y="4711024"/>
              <a:ext cx="3017433" cy="82957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Разрабатываем и бесплатно внедряем  полезное программное обеспечение</a:t>
              </a:r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5122" name="Picture 2" descr="C:\Users\Stanislav.Skusov\Desktop\2013-10-15_2208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757396" y="1058281"/>
            <a:ext cx="3111993" cy="4501987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0" name="Прямоугольник 19"/>
          <p:cNvSpPr/>
          <p:nvPr/>
        </p:nvSpPr>
        <p:spPr>
          <a:xfrm rot="10559553" flipV="1">
            <a:off x="2418748" y="120286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10559553" flipV="1">
            <a:off x="2542487" y="225354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10559553" flipV="1">
            <a:off x="2666226" y="3393571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10559553" flipV="1">
            <a:off x="2804429" y="444139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10559553" flipV="1">
            <a:off x="7567319" y="865490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12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212976"/>
            <a:ext cx="8640960" cy="61206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Спасибо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3040" y="4797152"/>
            <a:ext cx="8640960" cy="612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WWW.LIGAINTERNET.RU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97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872716"/>
            <a:ext cx="3759979" cy="1080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52636"/>
            <a:ext cx="7668529" cy="57602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подделка!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92380" y="6248338"/>
            <a:ext cx="1008112" cy="609662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2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750739" y="787957"/>
            <a:ext cx="4064714" cy="3093379"/>
            <a:chOff x="4733542" y="1893259"/>
            <a:chExt cx="4169384" cy="3165351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4733542" y="1893259"/>
              <a:ext cx="4169384" cy="3165351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1" name="Подзаголовок 2"/>
            <p:cNvSpPr txBox="1">
              <a:spLocks/>
            </p:cNvSpPr>
            <p:nvPr/>
          </p:nvSpPr>
          <p:spPr>
            <a:xfrm>
              <a:off x="7097581" y="4593559"/>
              <a:ext cx="1656184" cy="30734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ВКонтакте</a:t>
              </a:r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03170" y="2180401"/>
            <a:ext cx="4032741" cy="1548172"/>
            <a:chOff x="319891" y="5171490"/>
            <a:chExt cx="4252110" cy="1625858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1397"/>
            <a:stretch/>
          </p:blipFill>
          <p:spPr bwMode="auto">
            <a:xfrm>
              <a:off x="319891" y="5171490"/>
              <a:ext cx="4252110" cy="1625858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3" name="Подзаголовок 2"/>
            <p:cNvSpPr txBox="1">
              <a:spLocks/>
            </p:cNvSpPr>
            <p:nvPr/>
          </p:nvSpPr>
          <p:spPr>
            <a:xfrm>
              <a:off x="1943341" y="6216647"/>
              <a:ext cx="2556652" cy="503015"/>
            </a:xfrm>
            <a:prstGeom prst="rect">
              <a:avLst/>
            </a:prstGeom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Переходить или нет?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606244" y="4166390"/>
            <a:ext cx="3218795" cy="2179443"/>
            <a:chOff x="736469" y="2904876"/>
            <a:chExt cx="3157059" cy="2093240"/>
          </a:xfrm>
          <a:effectLst>
            <a:outerShdw blurRad="152400" dist="50800" dir="2700000" algn="ctr" rotWithShape="0">
              <a:schemeClr val="bg1"/>
            </a:outerShdw>
          </a:effectLst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736469" y="2904876"/>
              <a:ext cx="3157059" cy="20932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46" name="Подзаголовок 2"/>
            <p:cNvSpPr txBox="1">
              <a:spLocks/>
            </p:cNvSpPr>
            <p:nvPr/>
          </p:nvSpPr>
          <p:spPr>
            <a:xfrm>
              <a:off x="2182163" y="3752820"/>
              <a:ext cx="1548172" cy="28803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Яндекс?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91580" y="872716"/>
            <a:ext cx="320435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</a:rPr>
              <a:t>Чем опасны сайты-подделки?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крадут пароли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распространяют вредоносное ПО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навязывают </a:t>
            </a:r>
            <a:r>
              <a:rPr lang="ru-RU" sz="1400" b="1" dirty="0">
                <a:solidFill>
                  <a:srgbClr val="C00000"/>
                </a:solidFill>
              </a:rPr>
              <a:t>платные </a:t>
            </a:r>
            <a:r>
              <a:rPr lang="ru-RU" sz="1400" b="1" dirty="0" smtClean="0">
                <a:solidFill>
                  <a:srgbClr val="C00000"/>
                </a:solidFill>
              </a:rPr>
              <a:t>услуги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2056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642" y="570470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8810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Загнутый угол 38"/>
          <p:cNvSpPr/>
          <p:nvPr/>
        </p:nvSpPr>
        <p:spPr>
          <a:xfrm>
            <a:off x="2067528" y="4997615"/>
            <a:ext cx="1460356" cy="114530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629759" y="4799321"/>
            <a:ext cx="320326" cy="44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2175540" y="5013201"/>
            <a:ext cx="1224136" cy="118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Проверяй адрес сайта!</a:t>
            </a:r>
          </a:p>
        </p:txBody>
      </p:sp>
      <p:sp>
        <p:nvSpPr>
          <p:cNvPr id="43" name="Загнутый угол 42"/>
          <p:cNvSpPr/>
          <p:nvPr/>
        </p:nvSpPr>
        <p:spPr>
          <a:xfrm>
            <a:off x="3680137" y="4683524"/>
            <a:ext cx="1872208" cy="169729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452129" y="442384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3802202" y="4805104"/>
            <a:ext cx="1620181" cy="1494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Обрати внимание на настоящий адрес сайта! </a:t>
            </a:r>
            <a:endParaRPr lang="ru-RU" sz="14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наведении мыши реальный адрес отображается </a:t>
            </a:r>
            <a:b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 всплывающей подсказке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12" name="Загнутый угол 11"/>
          <p:cNvSpPr/>
          <p:nvPr/>
        </p:nvSpPr>
        <p:spPr>
          <a:xfrm>
            <a:off x="330452" y="4859204"/>
            <a:ext cx="1598344" cy="156802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028210" y="458022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42420" y="5095150"/>
            <a:ext cx="1557042" cy="1159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функционал браузера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«избранное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», «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закладки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»!</a:t>
            </a:r>
            <a:endParaRPr lang="ru-RU" sz="1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2357994" flipV="1">
            <a:off x="3908067" y="22447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flipV="1">
            <a:off x="6948264" y="4051805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flipV="1">
            <a:off x="6365899" y="6302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39551" y="3854825"/>
            <a:ext cx="4211353" cy="81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не стать жертвой мошенников?</a:t>
            </a:r>
          </a:p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определить подделку?</a:t>
            </a:r>
          </a:p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обезопаситься?</a:t>
            </a:r>
          </a:p>
        </p:txBody>
      </p:sp>
      <p:sp>
        <p:nvSpPr>
          <p:cNvPr id="59" name="Прямоугольник 58"/>
          <p:cNvSpPr/>
          <p:nvPr/>
        </p:nvSpPr>
        <p:spPr>
          <a:xfrm rot="19345774" flipV="1">
            <a:off x="122355" y="222006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20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7415" y="3260421"/>
            <a:ext cx="3116795" cy="123388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32476" y="2982696"/>
            <a:ext cx="5220258" cy="1109749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23850" y="188641"/>
            <a:ext cx="7632525" cy="5400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подделка!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32440" y="6356350"/>
            <a:ext cx="468052" cy="385018"/>
          </a:xfrm>
        </p:spPr>
        <p:txBody>
          <a:bodyPr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3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323850" y="2564904"/>
            <a:ext cx="52202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Где правда? Как распознать обман?</a:t>
            </a:r>
          </a:p>
        </p:txBody>
      </p:sp>
      <p:pic>
        <p:nvPicPr>
          <p:cNvPr id="1026" name="Picture 2" descr="C:\Users\Stanislav.Skusov\Desktop\Безымянны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5516" y="1015137"/>
            <a:ext cx="3112202" cy="2059410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8" name="Picture 4" descr="C:\Users\Stanislav.Skusov\Desktop\2013-10-15_14152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722719" y="4673882"/>
            <a:ext cx="3124999" cy="1634397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503548" y="1015137"/>
            <a:ext cx="5040560" cy="1502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5034" y="1125423"/>
            <a:ext cx="4653049" cy="118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</a:rPr>
              <a:t>Как обманывают в </a:t>
            </a:r>
            <a:r>
              <a:rPr lang="ru-RU" sz="1400" b="1" u="sng" dirty="0" smtClean="0">
                <a:solidFill>
                  <a:srgbClr val="C00000"/>
                </a:solidFill>
              </a:rPr>
              <a:t>Интернете?</a:t>
            </a:r>
            <a:endParaRPr lang="ru-RU" sz="1400" b="1" u="sng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Просят  подтвердить логин/пароль.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Предлагают бесплатный антивирус.</a:t>
            </a:r>
            <a:br>
              <a:rPr lang="ru-RU" sz="1400" b="1" dirty="0">
                <a:solidFill>
                  <a:srgbClr val="C00000"/>
                </a:solidFill>
              </a:rPr>
            </a:br>
            <a:r>
              <a:rPr lang="ru-RU" sz="1400" b="1" dirty="0">
                <a:solidFill>
                  <a:srgbClr val="C00000"/>
                </a:solidFill>
              </a:rPr>
              <a:t>а устанавливают вредоносное ПО, вирусы.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Просят отправить СМС (платное).</a:t>
            </a:r>
          </a:p>
        </p:txBody>
      </p:sp>
      <p:pic>
        <p:nvPicPr>
          <p:cNvPr id="1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638" y="712892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8044" y="712891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335924" y="4194834"/>
            <a:ext cx="52202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Сомневаешься?</a:t>
            </a:r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6742696" y="89625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flipV="1">
            <a:off x="6880562" y="314583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flipV="1">
            <a:off x="6874420" y="455929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нутый угол 22"/>
          <p:cNvSpPr/>
          <p:nvPr/>
        </p:nvSpPr>
        <p:spPr>
          <a:xfrm>
            <a:off x="312218" y="4727848"/>
            <a:ext cx="1379462" cy="1759983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836962" y="449526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24186" y="4727848"/>
            <a:ext cx="1179453" cy="1587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Закрой страницу, блокировка пропала?  Все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порядке! </a:t>
            </a:r>
          </a:p>
        </p:txBody>
      </p:sp>
      <p:sp>
        <p:nvSpPr>
          <p:cNvPr id="27" name="Загнутый угол 26"/>
          <p:cNvSpPr/>
          <p:nvPr/>
        </p:nvSpPr>
        <p:spPr>
          <a:xfrm>
            <a:off x="1503639" y="4578393"/>
            <a:ext cx="1304165" cy="156802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11870" flipH="1">
            <a:off x="1930030" y="437927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431997" y="4814339"/>
            <a:ext cx="1375808" cy="1159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Проверь систему антивирусом!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2699792" y="4617132"/>
            <a:ext cx="1598344" cy="1847004"/>
            <a:chOff x="330452" y="4346226"/>
            <a:chExt cx="1598344" cy="1847004"/>
          </a:xfrm>
        </p:grpSpPr>
        <p:sp>
          <p:nvSpPr>
            <p:cNvPr id="31" name="Загнутый угол 30"/>
            <p:cNvSpPr/>
            <p:nvPr/>
          </p:nvSpPr>
          <p:spPr>
            <a:xfrm>
              <a:off x="330452" y="4625209"/>
              <a:ext cx="1598344" cy="15680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851026">
              <a:off x="1028210" y="4346226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342420" y="4861155"/>
              <a:ext cx="1557042" cy="11597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Авторизуйся </a:t>
              </a:r>
              <a: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 </a:t>
              </a: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своими аккаунтами и убедись, </a:t>
              </a:r>
              <a:b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что все в порядке!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211960" y="4158953"/>
            <a:ext cx="1418324" cy="1784979"/>
            <a:chOff x="510472" y="4408251"/>
            <a:chExt cx="1418324" cy="1784979"/>
          </a:xfrm>
        </p:grpSpPr>
        <p:sp>
          <p:nvSpPr>
            <p:cNvPr id="35" name="Загнутый угол 34"/>
            <p:cNvSpPr/>
            <p:nvPr/>
          </p:nvSpPr>
          <p:spPr>
            <a:xfrm>
              <a:off x="510472" y="4625209"/>
              <a:ext cx="1418324" cy="15680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007605">
              <a:off x="1106392" y="4408251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Прямоугольник 36"/>
            <p:cNvSpPr/>
            <p:nvPr/>
          </p:nvSpPr>
          <p:spPr>
            <a:xfrm>
              <a:off x="510472" y="4861155"/>
              <a:ext cx="1388990" cy="11597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Смени пароли к аккаунтам, которые используешь!</a:t>
              </a:r>
            </a:p>
          </p:txBody>
        </p:sp>
      </p:grpSp>
      <p:sp>
        <p:nvSpPr>
          <p:cNvPr id="38" name="Прямоугольник 37"/>
          <p:cNvSpPr/>
          <p:nvPr/>
        </p:nvSpPr>
        <p:spPr>
          <a:xfrm rot="19210197" flipV="1">
            <a:off x="86350" y="2868110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2663895" flipV="1">
            <a:off x="4938413" y="286810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42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Загнутый угол 52"/>
          <p:cNvSpPr/>
          <p:nvPr/>
        </p:nvSpPr>
        <p:spPr>
          <a:xfrm>
            <a:off x="5904149" y="945620"/>
            <a:ext cx="2844316" cy="1770715"/>
          </a:xfrm>
          <a:prstGeom prst="foldedCorner">
            <a:avLst/>
          </a:prstGeom>
          <a:solidFill>
            <a:srgbClr val="FFFFFF">
              <a:alpha val="43922"/>
            </a:srgbClr>
          </a:solidFill>
          <a:ln>
            <a:solidFill>
              <a:srgbClr val="FF000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2220" y="6343435"/>
            <a:ext cx="2489417" cy="433937"/>
          </a:xfrm>
        </p:spPr>
        <p:txBody>
          <a:bodyPr vert="horz" lIns="91440" tIns="45720" rIns="91440" bIns="45720" rtlCol="0"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4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79511" y="188639"/>
            <a:ext cx="7776865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спам!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418933" y="5147903"/>
            <a:ext cx="1253992" cy="1339928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Picture 4" descr="http://seoprodvig.ru/wp-content/uploads/2012/11/zaraboto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6017" y="3057514"/>
            <a:ext cx="2463139" cy="141870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6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704348" y="4687711"/>
            <a:ext cx="1044117" cy="134374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2" descr="C:\Users\Stanislav.Skusov\Desktop\Спам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058" y="831803"/>
            <a:ext cx="1675876" cy="18595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871699" y="4353947"/>
            <a:ext cx="29163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Будь внимателен</a:t>
            </a:r>
            <a:r>
              <a:rPr lang="ru-RU" dirty="0" smtClean="0">
                <a:effectLst/>
              </a:rPr>
              <a:t>!</a:t>
            </a:r>
            <a:endParaRPr lang="ru-RU" dirty="0">
              <a:effectLst/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2596555" y="903834"/>
            <a:ext cx="2868072" cy="1812501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88112" y="890524"/>
            <a:ext cx="2783988" cy="1825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Первоначально слово «SPAM» появилось в 1936 г. 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Оно расшифровывалось как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SPiced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hAM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острая ветчина) и было товарным знаком для мясных консервов.</a:t>
            </a:r>
          </a:p>
        </p:txBody>
      </p:sp>
      <p:sp>
        <p:nvSpPr>
          <p:cNvPr id="21" name="Загнутый угол 20"/>
          <p:cNvSpPr/>
          <p:nvPr/>
        </p:nvSpPr>
        <p:spPr>
          <a:xfrm>
            <a:off x="5904148" y="945620"/>
            <a:ext cx="2844316" cy="1770715"/>
          </a:xfrm>
          <a:prstGeom prst="foldedCorner">
            <a:avLst/>
          </a:prstGeom>
          <a:solidFill>
            <a:srgbClr val="FFCCCC">
              <a:alpha val="80000"/>
            </a:srgbClr>
          </a:solidFill>
          <a:ln>
            <a:solidFill>
              <a:srgbClr val="FF000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48164" y="1163278"/>
            <a:ext cx="2448272" cy="1293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Cпам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 – это массовая рассылка незапрашиваемых получателем электронных сообщений коммерческого и некоммерческого содержания.</a:t>
            </a:r>
          </a:p>
        </p:txBody>
      </p:sp>
      <p:pic>
        <p:nvPicPr>
          <p:cNvPr id="24" name="Picture 5" descr="D:\00_USER_C\Desktop\Картинки\g2030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6276" y="700116"/>
            <a:ext cx="361311" cy="52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5552" y="757967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487018" y="77127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68923" y="3007119"/>
            <a:ext cx="5308291" cy="11779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87323" y="3007120"/>
            <a:ext cx="4900197" cy="1177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indent="84138"/>
            <a:r>
              <a:rPr lang="ru-RU" sz="1400" b="1" dirty="0">
                <a:solidFill>
                  <a:srgbClr val="C00000"/>
                </a:solidFill>
              </a:rPr>
              <a:t>ПОМНИ: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идя на поводу у </a:t>
            </a:r>
            <a:r>
              <a:rPr lang="ru-RU" sz="1400" dirty="0" err="1">
                <a:solidFill>
                  <a:srgbClr val="C00000"/>
                </a:solidFill>
              </a:rPr>
              <a:t>СПАМа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есть риск: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Отправить платное СМС, оплатить навязанную услугу.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Получить платную подписку на ненужную информацию.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Потерять учётные и (или) иные данные.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Стать жертвой обмана.</a:t>
            </a:r>
          </a:p>
        </p:txBody>
      </p:sp>
      <p:pic>
        <p:nvPicPr>
          <p:cNvPr id="30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927" y="2716335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5415" y="2716334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 flipH="1">
            <a:off x="253458" y="4476220"/>
            <a:ext cx="1726254" cy="2011611"/>
            <a:chOff x="204206" y="4727848"/>
            <a:chExt cx="1726254" cy="1759983"/>
          </a:xfrm>
        </p:grpSpPr>
        <p:sp>
          <p:nvSpPr>
            <p:cNvPr id="32" name="Загнутый угол 31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04206" y="4734160"/>
              <a:ext cx="172625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безопасность браузера и почтовой программы </a:t>
              </a:r>
              <a:r>
                <a:rPr lang="ru-RU" sz="105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(подключи </a:t>
              </a:r>
              <a:r>
                <a:rPr lang="ru-RU" sz="105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антифишинг</a:t>
              </a:r>
              <a:r>
                <a:rPr lang="ru-RU" sz="105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защиту от спама и др. встроенные средства защиты)!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871701" y="4822429"/>
            <a:ext cx="2039860" cy="1785808"/>
            <a:chOff x="413290" y="4702023"/>
            <a:chExt cx="1609535" cy="1785808"/>
          </a:xfrm>
        </p:grpSpPr>
        <p:sp>
          <p:nvSpPr>
            <p:cNvPr id="40" name="Загнутый угол 39"/>
            <p:cNvSpPr/>
            <p:nvPr/>
          </p:nvSpPr>
          <p:spPr>
            <a:xfrm flipH="1">
              <a:off x="413290" y="4727848"/>
              <a:ext cx="1609535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13291" y="4702023"/>
              <a:ext cx="1448841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дополнительные расширения браузеров, например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AddBlock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0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(позволяет блокировать СПАМ и рекламные блоки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), WOT </a:t>
              </a:r>
              <a:r>
                <a:rPr lang="ru-RU" sz="10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(показывает рейтинг сайта среди интернет-пользователей</a:t>
              </a:r>
              <a:r>
                <a:rPr lang="ru-RU" sz="1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)! 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 flipH="1">
            <a:off x="3707904" y="4743853"/>
            <a:ext cx="1289444" cy="1453408"/>
            <a:chOff x="658014" y="4727849"/>
            <a:chExt cx="1033666" cy="1315224"/>
          </a:xfrm>
        </p:grpSpPr>
        <p:sp>
          <p:nvSpPr>
            <p:cNvPr id="43" name="Загнутый угол 42"/>
            <p:cNvSpPr/>
            <p:nvPr/>
          </p:nvSpPr>
          <p:spPr>
            <a:xfrm>
              <a:off x="658014" y="4727849"/>
              <a:ext cx="1033666" cy="1315224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745649" y="4727849"/>
              <a:ext cx="946031" cy="13152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Антивирус 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файерволл</a:t>
              </a: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!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 flipH="1">
            <a:off x="4788023" y="4602697"/>
            <a:ext cx="1379463" cy="1822363"/>
            <a:chOff x="312218" y="4727848"/>
            <a:chExt cx="1379463" cy="1759983"/>
          </a:xfrm>
        </p:grpSpPr>
        <p:sp>
          <p:nvSpPr>
            <p:cNvPr id="46" name="Загнутый угол 45"/>
            <p:cNvSpPr/>
            <p:nvPr/>
          </p:nvSpPr>
          <p:spPr>
            <a:xfrm>
              <a:off x="312218" y="4727848"/>
              <a:ext cx="137946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12220" y="4814023"/>
              <a:ext cx="1379461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Проверяй надёжность поставщика услуг, используй информационные сервисы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who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is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»! </a:t>
              </a:r>
            </a:p>
          </p:txBody>
        </p:sp>
      </p:grpSp>
      <p:pic>
        <p:nvPicPr>
          <p:cNvPr id="33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5482129" y="433332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129863" y="455888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27160" y="433550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068491" y="470015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угольник 50"/>
          <p:cNvSpPr/>
          <p:nvPr/>
        </p:nvSpPr>
        <p:spPr>
          <a:xfrm flipV="1">
            <a:off x="926799" y="64338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 rot="18777987" flipV="1">
            <a:off x="6218249" y="507530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 rot="2414484" flipV="1">
            <a:off x="8231959" y="4702365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rot="18998636" flipV="1">
            <a:off x="5836239" y="3036724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rot="2118620" flipV="1">
            <a:off x="8103905" y="3036724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42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459411" y="6948708"/>
            <a:ext cx="2133600" cy="365125"/>
          </a:xfrm>
        </p:spPr>
        <p:txBody>
          <a:bodyPr/>
          <a:lstStyle/>
          <a:p>
            <a:fld id="{64C9F197-E0BE-45FC-A5D2-43639B39587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3850" y="188640"/>
            <a:ext cx="7668530" cy="828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Персональные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данные и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личная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информация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Интернете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911483" y="2902629"/>
            <a:ext cx="2973056" cy="156858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Номер слайда 2"/>
          <p:cNvSpPr txBox="1">
            <a:spLocks/>
          </p:cNvSpPr>
          <p:nvPr/>
        </p:nvSpPr>
        <p:spPr>
          <a:xfrm>
            <a:off x="6552220" y="6343435"/>
            <a:ext cx="2447292" cy="433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C9F197-E0BE-45FC-A5D2-43639B395875}" type="slidenum">
              <a:rPr lang="ru-RU" sz="2400" b="1" smtClean="0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5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3" name="Загнутый угол 12"/>
          <p:cNvSpPr/>
          <p:nvPr/>
        </p:nvSpPr>
        <p:spPr>
          <a:xfrm flipH="1">
            <a:off x="3988603" y="1175365"/>
            <a:ext cx="2762592" cy="1326706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91204" y="1162055"/>
            <a:ext cx="2502043" cy="13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охраняет Федеральный Закон № 152 –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ФЗ</a:t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«О персональных данных»</a:t>
            </a:r>
          </a:p>
        </p:txBody>
      </p:sp>
      <p:pic>
        <p:nvPicPr>
          <p:cNvPr id="19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5696" y="1029497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1205" y="104280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нутый угол 20"/>
          <p:cNvSpPr/>
          <p:nvPr/>
        </p:nvSpPr>
        <p:spPr>
          <a:xfrm flipH="1">
            <a:off x="473696" y="1181899"/>
            <a:ext cx="2977220" cy="1320172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65257" y="1168588"/>
            <a:ext cx="2890312" cy="1421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–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твоя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частная собственность,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прежде чем публиковать их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(или) передавать третьим лицам, подумай,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стоит  ли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0744" y="107300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96275" y="104280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одзаголовок 2"/>
          <p:cNvSpPr txBox="1">
            <a:spLocks/>
          </p:cNvSpPr>
          <p:nvPr/>
        </p:nvSpPr>
        <p:spPr>
          <a:xfrm>
            <a:off x="344925" y="2679469"/>
            <a:ext cx="5417876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Кому и зачем нужна твоя персональная информация?</a:t>
            </a:r>
          </a:p>
        </p:txBody>
      </p:sp>
      <p:sp>
        <p:nvSpPr>
          <p:cNvPr id="6" name="Прямоугольник 5"/>
          <p:cNvSpPr/>
          <p:nvPr/>
        </p:nvSpPr>
        <p:spPr>
          <a:xfrm rot="1405686">
            <a:off x="7280445" y="1005915"/>
            <a:ext cx="1117236" cy="1746602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  <a:scene3d>
            <a:camera prst="isometricLeftDown">
              <a:rot lat="1681457" lon="268583" rev="20287101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 flipH="1">
            <a:off x="423775" y="4703796"/>
            <a:ext cx="1559482" cy="1856607"/>
            <a:chOff x="312218" y="4727848"/>
            <a:chExt cx="1559482" cy="1759983"/>
          </a:xfrm>
        </p:grpSpPr>
        <p:sp>
          <p:nvSpPr>
            <p:cNvPr id="27" name="Загнутый угол 2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При регистрации в социальных сетях следует использовать только Имя или Псевдоним (ник)!</a:t>
              </a:r>
            </a:p>
          </p:txBody>
        </p:sp>
      </p:grpSp>
      <p:pic>
        <p:nvPicPr>
          <p:cNvPr id="2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043353" y="449142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426931" y="3174789"/>
            <a:ext cx="5160701" cy="126687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52303" y="3174789"/>
            <a:ext cx="4900197" cy="1296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80% преступников берут информацию в соц. сетях.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кражи паролей.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совершения таких преступлений как: шантаж, вымогательство, оскорбление, клевета,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киднеппинг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хищение!</a:t>
            </a:r>
          </a:p>
        </p:txBody>
      </p:sp>
      <p:pic>
        <p:nvPicPr>
          <p:cNvPr id="3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319623" y="2838845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395" y="2860524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Группа 33"/>
          <p:cNvGrpSpPr/>
          <p:nvPr/>
        </p:nvGrpSpPr>
        <p:grpSpPr>
          <a:xfrm flipH="1">
            <a:off x="5608910" y="4764843"/>
            <a:ext cx="1559482" cy="1856607"/>
            <a:chOff x="312218" y="4727848"/>
            <a:chExt cx="1559482" cy="1759983"/>
          </a:xfrm>
        </p:grpSpPr>
        <p:sp>
          <p:nvSpPr>
            <p:cNvPr id="35" name="Загнутый угол 34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Хорошо подумай, какую информацию можно публиковать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Интернете!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 flipH="1">
            <a:off x="3872477" y="4724006"/>
            <a:ext cx="1559482" cy="1856607"/>
            <a:chOff x="312218" y="4727848"/>
            <a:chExt cx="1559482" cy="1759983"/>
          </a:xfrm>
        </p:grpSpPr>
        <p:sp>
          <p:nvSpPr>
            <p:cNvPr id="38" name="Загнутый угол 37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публикуй информацию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своём местонахождении и (или) материальных ценностях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!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 flipH="1">
            <a:off x="2216017" y="4929939"/>
            <a:ext cx="1559482" cy="1505534"/>
            <a:chOff x="312218" y="4727848"/>
            <a:chExt cx="1559482" cy="1759983"/>
          </a:xfrm>
        </p:grpSpPr>
        <p:sp>
          <p:nvSpPr>
            <p:cNvPr id="41" name="Загнутый угол 4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приватность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соц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сетях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  других сервисах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 flipH="1">
            <a:off x="7321179" y="4744216"/>
            <a:ext cx="1559482" cy="1599219"/>
            <a:chOff x="312218" y="4727848"/>
            <a:chExt cx="1559482" cy="1759983"/>
          </a:xfrm>
        </p:grpSpPr>
        <p:sp>
          <p:nvSpPr>
            <p:cNvPr id="44" name="Загнутый угол 43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доверяй 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свои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секреты незнакомцам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из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Интернета!</a:t>
              </a:r>
            </a:p>
          </p:txBody>
        </p:sp>
      </p:grpSp>
      <p:pic>
        <p:nvPicPr>
          <p:cNvPr id="4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940757" y="454958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6271228" y="453225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599504" y="449142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855027" y="469645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 flipV="1">
            <a:off x="6751195" y="27338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885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344" y="712162"/>
            <a:ext cx="31337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88640"/>
            <a:ext cx="7632526" cy="54002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Анонимность в сети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09321"/>
            <a:ext cx="2483296" cy="379770"/>
          </a:xfrm>
        </p:spPr>
        <p:txBody>
          <a:bodyPr vert="horz" lIns="91440" tIns="45720" rIns="91440" bIns="45720" rtlCol="0"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6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4017123" y="3874482"/>
            <a:ext cx="4803349" cy="598634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Официальные аккаунты знаменитостей  всегда проходят  процедуру верификации 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8640452" y="5044623"/>
            <a:ext cx="4140460" cy="1644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effectLst/>
              <a:latin typeface="+mn-lt"/>
            </a:endParaRPr>
          </a:p>
        </p:txBody>
      </p:sp>
      <p:pic>
        <p:nvPicPr>
          <p:cNvPr id="6146" name="Picture 2" descr="C:\Users\Stanislav.Skusov\Desktop\2013-10-14_1725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3850" y="2808706"/>
            <a:ext cx="3600078" cy="1664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Стрелка влево 4"/>
          <p:cNvSpPr/>
          <p:nvPr/>
        </p:nvSpPr>
        <p:spPr>
          <a:xfrm>
            <a:off x="4021254" y="2769849"/>
            <a:ext cx="4799218" cy="986408"/>
          </a:xfrm>
          <a:prstGeom prst="leftArrow">
            <a:avLst>
              <a:gd name="adj1" fmla="val 99448"/>
              <a:gd name="adj2" fmla="val 19095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 descr="C:\Users\Stanislav.Skusov\Desktop\2013-10-14_17264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561314" y="2808705"/>
            <a:ext cx="4193698" cy="9475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6" name="Группа 15"/>
          <p:cNvGrpSpPr/>
          <p:nvPr/>
        </p:nvGrpSpPr>
        <p:grpSpPr>
          <a:xfrm flipH="1">
            <a:off x="3527883" y="836711"/>
            <a:ext cx="3130279" cy="1332148"/>
            <a:chOff x="312218" y="4572555"/>
            <a:chExt cx="1559482" cy="1915276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572555"/>
              <a:ext cx="1559482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186" y="4572555"/>
              <a:ext cx="1547514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ЗАПОМНИ!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АНОНИМНОСТЬ В ИНТЕРНЕТЕ - ЭТО МИФ!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Следы пребывания в Интернете хранятся долго,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даже прокси 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анонимайзеры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не помогут скрыться!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 flipH="1">
            <a:off x="6768242" y="977247"/>
            <a:ext cx="1986767" cy="1224136"/>
            <a:chOff x="312218" y="4727848"/>
            <a:chExt cx="1559482" cy="1759983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Веди себя в интернете вежливо, как в реальной жизни</a:t>
              </a:r>
            </a:p>
          </p:txBody>
        </p:sp>
      </p:grp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5394" y="74811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2477" y="704155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0557" y="596107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91311">
            <a:off x="8434645" y="79839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08689" flipH="1">
            <a:off x="6790455" y="79839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одзаголовок 2"/>
          <p:cNvSpPr txBox="1">
            <a:spLocks/>
          </p:cNvSpPr>
          <p:nvPr/>
        </p:nvSpPr>
        <p:spPr>
          <a:xfrm>
            <a:off x="377336" y="2352187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Задумайся, с кем ты общаешься в интернете, кто скрывается под </a:t>
            </a:r>
            <a:r>
              <a:rPr lang="ru-RU" dirty="0" err="1"/>
              <a:t>ником</a:t>
            </a:r>
            <a:r>
              <a:rPr lang="ru-RU" dirty="0"/>
              <a:t>?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35437" y="4799569"/>
            <a:ext cx="8205015" cy="176177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35437" y="4842928"/>
            <a:ext cx="8097003" cy="161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ВНИМАНИЕ:</a:t>
            </a:r>
            <a:r>
              <a:rPr lang="ru-RU" sz="1400" dirty="0">
                <a:solidFill>
                  <a:srgbClr val="C00000"/>
                </a:solidFill>
              </a:rPr>
              <a:t> Будь осторожен при общении с незнакомцами в сети! </a:t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Ими могут оказаться: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Маньяки, педофилы, извращенцы. Завлекают в свои сети, склоняют к совершению развратных действий! Такое общение может быть опасным для жизни!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Интернет-ХАМЫ (Тролли) провоцируют на необдуманные поступки и необоснованную агрессию!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Киберпреступники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зачастую обманом похищают чужое имущество!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Хакеры используют анонимность для распространения вредоносного программного обеспечения, завладения учётными данными, платёжными реквизитами, персональной информацией!</a:t>
            </a:r>
          </a:p>
        </p:txBody>
      </p:sp>
      <p:pic>
        <p:nvPicPr>
          <p:cNvPr id="3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06411" y="450572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8367" y="4527400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849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410579" y="1139544"/>
            <a:ext cx="2419350" cy="1489664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19300" cy="385018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7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51520" y="188639"/>
            <a:ext cx="8640960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Открытые сети, чужая техника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390779" y="2764814"/>
            <a:ext cx="2419350" cy="684076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467504" y="827004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Небрежное отношение к личной информации может привести к её утере!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2132" y="1387695"/>
            <a:ext cx="5922056" cy="2054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7504" y="1387696"/>
            <a:ext cx="5652668" cy="20548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ПОМНИ </a:t>
            </a:r>
            <a:r>
              <a:rPr lang="ru-RU" sz="1400" dirty="0">
                <a:solidFill>
                  <a:srgbClr val="C00000"/>
                </a:solidFill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Будь осторожен в открытых и небезопасных сетях. Подключение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к ложной сети может моментально лишить тебя всей персональной информации, хранящейся в твоем электронном устройстве: преступнику станут доступны пароли,  и другая информация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Опасно оставлять свои учётные данные на устройстве, которое тебе не принадлежит, этими данными могут воспользоваться 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в преступных целях. </a:t>
            </a:r>
          </a:p>
        </p:txBody>
      </p:sp>
      <p:pic>
        <p:nvPicPr>
          <p:cNvPr id="1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44675" y="1044399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7431" y="107343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324754" y="3645024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Несколько простых правил, которые следует соблюдать при работе в открытых сетях </a:t>
            </a:r>
            <a:r>
              <a:rPr lang="ru-RU" dirty="0" smtClean="0">
                <a:effectLst/>
              </a:rPr>
              <a:t> или </a:t>
            </a:r>
            <a:r>
              <a:rPr lang="ru-RU" dirty="0">
                <a:effectLst/>
              </a:rPr>
              <a:t>с использованием «чужой» техники: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08496" y="4057157"/>
            <a:ext cx="2861814" cy="2503247"/>
            <a:chOff x="312218" y="4727848"/>
            <a:chExt cx="1569630" cy="1759983"/>
          </a:xfrm>
        </p:grpSpPr>
        <p:sp>
          <p:nvSpPr>
            <p:cNvPr id="18" name="Загнутый угол 17"/>
            <p:cNvSpPr/>
            <p:nvPr/>
          </p:nvSpPr>
          <p:spPr>
            <a:xfrm flipH="1"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44583" y="4741147"/>
              <a:ext cx="1537265" cy="17466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При работе с публичным устройством используй пункт «чужой компьютер».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режим «приватного просмотра»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браузере.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Всегда используй  кнопку «выйти» при завершении работы с ресурсом.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Отказывайся от сохранения пароля  при работе на «чужом компьютере».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413058" y="4401108"/>
            <a:ext cx="2471316" cy="1944216"/>
            <a:chOff x="312218" y="4727848"/>
            <a:chExt cx="1569629" cy="1759983"/>
          </a:xfrm>
        </p:grpSpPr>
        <p:sp>
          <p:nvSpPr>
            <p:cNvPr id="22" name="Загнутый угол 21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24187" y="4727848"/>
              <a:ext cx="1557660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безопасное соединение с почтой и сервисами (безопасное соединение обозначено замком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 зелёным текстом).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оставляй без присмотра устройства доступа в сеть (телефон, планшет, ноутбук).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132120" y="4096360"/>
            <a:ext cx="2678009" cy="2464044"/>
            <a:chOff x="312218" y="4727848"/>
            <a:chExt cx="1559482" cy="1759983"/>
          </a:xfrm>
        </p:grpSpPr>
        <p:sp>
          <p:nvSpPr>
            <p:cNvPr id="25" name="Загнутый угол 24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24187" y="4816937"/>
              <a:ext cx="1475915" cy="16708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шифрованные хранилища данных, которые помогут защитить твои личные файлы.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сложные пароли, состоящие из прописных и заглавных  латинских букв и цифр, а также символов.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только открытые сети в надежности которых ты уверен. </a:t>
              </a:r>
            </a:p>
          </p:txBody>
        </p:sp>
      </p:grpSp>
      <p:pic>
        <p:nvPicPr>
          <p:cNvPr id="2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1387465" y="384348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0565" y="411876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27240">
            <a:off x="7301986" y="388617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264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85018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8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60414" y="188639"/>
            <a:ext cx="7119898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Условия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использования программного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продукта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2050" name="Picture 2" descr="C:\Users\Stanislav.Skusov\Desktop\2013-10-21_1522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2220" y="2204034"/>
            <a:ext cx="2196243" cy="16218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Users\Stanislav.Skusov\Desktop\2013-10-21_1525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63438" y="4185084"/>
            <a:ext cx="2212530" cy="21349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881231" y="2132857"/>
            <a:ext cx="5382957" cy="176419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59631" y="2246214"/>
            <a:ext cx="5004557" cy="1498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Подтверждая  соглашение «вслепую» ты можешь: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Оформить платные подписки/услуги;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Предоставить приложению/программе обширные права;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Лишиться персональных данных, хранящихся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на </a:t>
            </a:r>
            <a:r>
              <a:rPr lang="ru-RU" sz="1400" dirty="0">
                <a:solidFill>
                  <a:schemeClr val="tx1"/>
                </a:solidFill>
              </a:rPr>
              <a:t>электронном устройстве;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Стать звеном </a:t>
            </a:r>
            <a:r>
              <a:rPr lang="ru-RU" sz="1400" dirty="0" err="1" smtClean="0">
                <a:solidFill>
                  <a:schemeClr val="tx1"/>
                </a:solidFill>
              </a:rPr>
              <a:t>ботнета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и (или) СПАМ сети;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Стать жертвой мошенников.</a:t>
            </a:r>
          </a:p>
        </p:txBody>
      </p:sp>
      <p:pic>
        <p:nvPicPr>
          <p:cNvPr id="1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939245" y="184027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1204" y="1818592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 flipH="1">
            <a:off x="320993" y="832675"/>
            <a:ext cx="8405975" cy="985918"/>
            <a:chOff x="312778" y="4572555"/>
            <a:chExt cx="1646547" cy="1915276"/>
          </a:xfrm>
        </p:grpSpPr>
        <p:sp>
          <p:nvSpPr>
            <p:cNvPr id="16" name="Загнутый угол 15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24186" y="4572555"/>
              <a:ext cx="1617357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Любая услуга в Интернете имеет лицензионное соглашения и (или) условия использования. При установке программных продуктов (особенно  от неизвестных производителей) следует внимательно читать тексты соглашений, ведь после принятия соглашения вся ответственность и последствия использования программного продукта ложатся на тебя! </a:t>
              </a:r>
            </a:p>
          </p:txBody>
        </p:sp>
      </p:grpSp>
      <p:pic>
        <p:nvPicPr>
          <p:cNvPr id="18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9190" y="70011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40899" y="724718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 flipH="1">
            <a:off x="470776" y="4029192"/>
            <a:ext cx="6081441" cy="731618"/>
            <a:chOff x="312218" y="4572555"/>
            <a:chExt cx="1559482" cy="1915276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572555"/>
              <a:ext cx="1559482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572555"/>
              <a:ext cx="1547514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ПОМНИ: любые соглашения об использовании программных продуктов и услуг, даже от проверенного производителя, требуют внимательного изучения!</a:t>
              </a:r>
            </a:p>
          </p:txBody>
        </p:sp>
      </p:grp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1583" y="3896634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772" y="3885453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433631" y="4694973"/>
            <a:ext cx="1973064" cy="1944216"/>
            <a:chOff x="312218" y="4727848"/>
            <a:chExt cx="1569629" cy="1759983"/>
          </a:xfrm>
        </p:grpSpPr>
        <p:sp>
          <p:nvSpPr>
            <p:cNvPr id="26" name="Загнутый угол 25"/>
            <p:cNvSpPr/>
            <p:nvPr/>
          </p:nvSpPr>
          <p:spPr>
            <a:xfrm>
              <a:off x="312218" y="5146268"/>
              <a:ext cx="1115383" cy="1173319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24187" y="4727848"/>
              <a:ext cx="1557660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Использовать лицензионные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продукты 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проверенного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производителя;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835697" y="5411758"/>
            <a:ext cx="2927091" cy="787010"/>
            <a:chOff x="1379473" y="5122838"/>
            <a:chExt cx="1559482" cy="712433"/>
          </a:xfrm>
        </p:grpSpPr>
        <p:sp>
          <p:nvSpPr>
            <p:cNvPr id="30" name="Загнутый угол 29"/>
            <p:cNvSpPr/>
            <p:nvPr/>
          </p:nvSpPr>
          <p:spPr>
            <a:xfrm>
              <a:off x="1379473" y="5122838"/>
              <a:ext cx="1559482" cy="71243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460492" y="5122838"/>
              <a:ext cx="1478463" cy="7124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Внимательно знакомиться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 лицензионным соглашением;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762788" y="5573882"/>
            <a:ext cx="1742757" cy="879451"/>
            <a:chOff x="489953" y="4727848"/>
            <a:chExt cx="1391894" cy="1235421"/>
          </a:xfrm>
        </p:grpSpPr>
        <p:sp>
          <p:nvSpPr>
            <p:cNvPr id="33" name="Загнутый угол 32"/>
            <p:cNvSpPr/>
            <p:nvPr/>
          </p:nvSpPr>
          <p:spPr>
            <a:xfrm>
              <a:off x="489953" y="4727848"/>
              <a:ext cx="1381747" cy="12354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67619" y="4727848"/>
              <a:ext cx="1314228" cy="12354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использовать подозрительное ПО. </a:t>
              </a:r>
            </a:p>
          </p:txBody>
        </p:sp>
      </p:grpSp>
      <p:sp>
        <p:nvSpPr>
          <p:cNvPr id="35" name="Подзаголовок 2"/>
          <p:cNvSpPr txBox="1">
            <a:spLocks/>
          </p:cNvSpPr>
          <p:nvPr/>
        </p:nvSpPr>
        <p:spPr>
          <a:xfrm>
            <a:off x="1403334" y="4843945"/>
            <a:ext cx="5124536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Чтобы не стать жертвой злоумышленников 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3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921185" y="488619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2953741" y="520394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5633395" y="534129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 flipV="1">
            <a:off x="7156655" y="201632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flipV="1">
            <a:off x="7352506" y="401800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6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9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88639"/>
            <a:ext cx="7164796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Мобильные устройства/Мобильный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60232" y="1003797"/>
            <a:ext cx="2124236" cy="3349358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2" name="Группа 11"/>
          <p:cNvGrpSpPr/>
          <p:nvPr/>
        </p:nvGrpSpPr>
        <p:grpSpPr>
          <a:xfrm flipH="1">
            <a:off x="3239852" y="1003797"/>
            <a:ext cx="3133616" cy="2164277"/>
            <a:chOff x="708314" y="4572555"/>
            <a:chExt cx="1251011" cy="1915276"/>
          </a:xfrm>
        </p:grpSpPr>
        <p:sp>
          <p:nvSpPr>
            <p:cNvPr id="13" name="Загнутый угол 12"/>
            <p:cNvSpPr/>
            <p:nvPr/>
          </p:nvSpPr>
          <p:spPr>
            <a:xfrm>
              <a:off x="708314" y="4572555"/>
              <a:ext cx="1251011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08314" y="4572555"/>
              <a:ext cx="1233229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b="1" i="1" dirty="0" smtClean="0">
                  <a:solidFill>
                    <a:schemeClr val="accent2">
                      <a:lumMod val="75000"/>
                    </a:schemeClr>
                  </a:solidFill>
                </a:rPr>
                <a:t>Внимание! Персональные данные!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Сегодня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мобильные устройства содержат важную информацию: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Список контактов;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Личные фотографии/видеозаписи;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Данные доступа к электронной почте и иным аккаунтам в сети;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Данные о банковских картах/платежах;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Имеют привязку к балансу сим-карты оператора связи.</a:t>
              </a:r>
            </a:p>
          </p:txBody>
        </p:sp>
      </p:grpSp>
      <p:pic>
        <p:nvPicPr>
          <p:cNvPr id="1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736" y="832674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flipH="1">
            <a:off x="473391" y="985074"/>
            <a:ext cx="2658448" cy="2164277"/>
            <a:chOff x="791106" y="4572555"/>
            <a:chExt cx="1168219" cy="1915276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791106" y="4572555"/>
              <a:ext cx="1168219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91106" y="4572555"/>
              <a:ext cx="1150438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Знай: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Современный мобильный телефон/планшет - это не просто средство связи или красивая игрушка, 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 полноценное коммуникационное устройство не уступающее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 производительности и функционалу персональному компьютеру.</a:t>
              </a:r>
            </a:p>
          </p:txBody>
        </p:sp>
      </p:grpSp>
      <p:pic>
        <p:nvPicPr>
          <p:cNvPr id="16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8054" y="832674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одзаголовок 2"/>
          <p:cNvSpPr txBox="1">
            <a:spLocks/>
          </p:cNvSpPr>
          <p:nvPr/>
        </p:nvSpPr>
        <p:spPr>
          <a:xfrm>
            <a:off x="475591" y="3392996"/>
            <a:ext cx="5900077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Соблюдай простые правила использования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мобильных </a:t>
            </a:r>
            <a:r>
              <a:rPr lang="ru-RU" dirty="0"/>
              <a:t>устройств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23" name="Загнутый угол 22"/>
          <p:cNvSpPr/>
          <p:nvPr/>
        </p:nvSpPr>
        <p:spPr>
          <a:xfrm>
            <a:off x="433631" y="4077072"/>
            <a:ext cx="2698209" cy="2420447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48676" y="4077072"/>
            <a:ext cx="2575152" cy="2420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 мобильную версию антивируса на своё  мобильное устройство;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 приложения, шифрующие твои данные  -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защитят личные файлы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12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станавливай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приложения только из проверенных источников, внимательно читай отзывы пользователей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5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1286285" y="3841235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нутый угол 25"/>
          <p:cNvSpPr/>
          <p:nvPr/>
        </p:nvSpPr>
        <p:spPr>
          <a:xfrm>
            <a:off x="3330732" y="4353155"/>
            <a:ext cx="2698209" cy="2144364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345777" y="4353155"/>
            <a:ext cx="2575152" cy="2144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отключи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функцию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автоподключения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 открытым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сетям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только защищённые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сети;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обязательно правильно завершай работу  с публичным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Загнутый угол 27"/>
          <p:cNvSpPr/>
          <p:nvPr/>
        </p:nvSpPr>
        <p:spPr>
          <a:xfrm>
            <a:off x="6227833" y="4725144"/>
            <a:ext cx="2590197" cy="154817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242878" y="4725144"/>
            <a:ext cx="2472066" cy="1548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внимательно изучай права,  запрашиваемые  мобильными приложениями;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 только проверенные мобильные сервисы.</a:t>
            </a:r>
          </a:p>
        </p:txBody>
      </p:sp>
      <p:pic>
        <p:nvPicPr>
          <p:cNvPr id="3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40308">
            <a:off x="7318747" y="449255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89510">
            <a:off x="4389387" y="4097310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flipV="1">
            <a:off x="7305153" y="830341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69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4334</TotalTime>
  <Words>1374</Words>
  <Application>Microsoft Office PowerPoint</Application>
  <PresentationFormat>Экран (4:3)</PresentationFormat>
  <Paragraphs>258</Paragraphs>
  <Slides>18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Безопасный Интернет</vt:lpstr>
      <vt:lpstr>Осторожно, подделка!</vt:lpstr>
      <vt:lpstr>Осторожно, подделка!</vt:lpstr>
      <vt:lpstr>Слайд 4</vt:lpstr>
      <vt:lpstr>Слайд 5</vt:lpstr>
      <vt:lpstr>Анонимность в сети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Запомни простые правила безопасности:</vt:lpstr>
      <vt:lpstr>Вопросы для обсуждения</vt:lpstr>
      <vt:lpstr>Хочешь сделать Интернет безопаснее?  Используй специальные инструменты!</vt:lpstr>
      <vt:lpstr>Лига безопасного интернета Мы делаем интернет чище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Простые правила безопасности в интернете</dc:title>
  <dc:creator>1</dc:creator>
  <cp:lastModifiedBy>ineva</cp:lastModifiedBy>
  <cp:revision>304</cp:revision>
  <dcterms:created xsi:type="dcterms:W3CDTF">2013-06-12T12:13:19Z</dcterms:created>
  <dcterms:modified xsi:type="dcterms:W3CDTF">2018-09-09T13:23:29Z</dcterms:modified>
</cp:coreProperties>
</file>