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21"/>
  </p:notesMasterIdLst>
  <p:sldIdLst>
    <p:sldId id="256" r:id="rId2"/>
    <p:sldId id="275" r:id="rId3"/>
    <p:sldId id="279" r:id="rId4"/>
    <p:sldId id="280" r:id="rId5"/>
    <p:sldId id="281" r:id="rId6"/>
    <p:sldId id="290" r:id="rId7"/>
    <p:sldId id="283" r:id="rId8"/>
    <p:sldId id="282" r:id="rId9"/>
    <p:sldId id="276" r:id="rId10"/>
    <p:sldId id="277" r:id="rId11"/>
    <p:sldId id="278" r:id="rId12"/>
    <p:sldId id="284" r:id="rId13"/>
    <p:sldId id="268" r:id="rId14"/>
    <p:sldId id="266" r:id="rId15"/>
    <p:sldId id="285" r:id="rId16"/>
    <p:sldId id="258" r:id="rId17"/>
    <p:sldId id="267" r:id="rId18"/>
    <p:sldId id="286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6" autoAdjust="0"/>
    <p:restoredTop sz="88588" autoAdjust="0"/>
  </p:normalViewPr>
  <p:slideViewPr>
    <p:cSldViewPr snapToGrid="0">
      <p:cViewPr>
        <p:scale>
          <a:sx n="82" d="100"/>
          <a:sy n="82" d="100"/>
        </p:scale>
        <p:origin x="-2556" y="-876"/>
      </p:cViewPr>
      <p:guideLst>
        <p:guide orient="horz" pos="432"/>
        <p:guide pos="2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35170-7A0E-463A-817B-D013E032DEC8}" type="datetimeFigureOut">
              <a:rPr lang="ru-RU" smtClean="0"/>
              <a:pPr/>
              <a:t>09/09/2018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B930D-A8AB-4337-82DA-7B55CA86D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55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878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429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96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3435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184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i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18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95C6-78CE-446F-BADF-C3B12F899E07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06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AC1C-9E7A-460F-83A0-C2FD75F0189D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21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344A-18F6-4E8F-9578-982F0B47B726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666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766-3DF3-4022-9CF9-DA72092331CC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Segoe Print" panose="02000600000000000000" pitchFamily="2" charset="0"/>
              </a:defRPr>
            </a:lvl1pPr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761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B3F1-1D19-4E72-8883-864762928AFE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24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8AEC-3666-476C-8511-D42E64F4CA49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723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6694-2F93-4B58-A58D-5F165A1974F7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21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2B9C-726B-40AE-9468-AA69F091231C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94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2FA-1380-47BC-B17D-FA758F93BA22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7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98E-93C1-43CF-B6F6-C04820D763C3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250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5515-0CF5-42DD-B884-980C1F9A0718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05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1D98-862E-475A-B6AD-CA9244D255C6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82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microsoft.com/office/2007/relationships/hdphoto" Target="../media/hdphoto8.wdp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206628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Безопасный Интернет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3486149"/>
            <a:ext cx="9144000" cy="164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latin typeface="+mj-lt"/>
              </a:rPr>
              <a:t>Материалы к уроку безопасного интернета</a:t>
            </a:r>
          </a:p>
          <a:p>
            <a:r>
              <a:rPr lang="ru-RU" sz="2000" b="1" dirty="0" smtClean="0">
                <a:latin typeface="+mj-lt"/>
              </a:rPr>
              <a:t>(5-7 </a:t>
            </a:r>
            <a:r>
              <a:rPr lang="ru-RU" sz="2000" b="1" dirty="0">
                <a:latin typeface="+mj-lt"/>
              </a:rPr>
              <a:t>Класс)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57303" y="591457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+mj-lt"/>
            </a:endParaRPr>
          </a:p>
          <a:p>
            <a:endParaRPr lang="ru-RU" sz="1400" dirty="0">
              <a:latin typeface="+mj-lt"/>
            </a:endParaRPr>
          </a:p>
          <a:p>
            <a:pPr algn="r"/>
            <a:r>
              <a:rPr lang="ru-RU" sz="1400" dirty="0">
                <a:latin typeface="+mj-lt"/>
              </a:rPr>
              <a:t> </a:t>
            </a:r>
            <a:r>
              <a:rPr lang="ru-RU" dirty="0">
                <a:latin typeface="+mj-lt"/>
              </a:rPr>
              <a:t>© Лига безопасного интернета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2046" y="6092419"/>
            <a:ext cx="8912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+mj-lt"/>
            </a:endParaRPr>
          </a:p>
          <a:p>
            <a:endParaRPr lang="ru-RU" sz="1000" dirty="0">
              <a:latin typeface="+mj-lt"/>
            </a:endParaRPr>
          </a:p>
          <a:p>
            <a:r>
              <a:rPr lang="ru-RU" sz="1000" dirty="0"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v. 0.99</a:t>
            </a:r>
            <a:endParaRPr lang="ru-RU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5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ОСТОРОЖНО, ПОДДЕЛКИ!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>
                <a:latin typeface="+mj-lt"/>
              </a:rPr>
              <a:pPr/>
              <a:t>10</a:t>
            </a:fld>
            <a:endParaRPr lang="ru-RU" dirty="0">
              <a:latin typeface="+mj-lt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63703"/>
            <a:ext cx="4159793" cy="1465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+mj-lt"/>
              </a:rPr>
              <a:t>Ловушки-подделки</a:t>
            </a:r>
            <a:endParaRPr lang="ru-RU" sz="1400" b="1" u="sng" dirty="0">
              <a:solidFill>
                <a:srgbClr val="FF0000"/>
              </a:solidFill>
              <a:latin typeface="+mj-lt"/>
            </a:endParaRP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+mj-lt"/>
              </a:rPr>
              <a:t>Просят  подтвердить логин/пароль.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+mj-lt"/>
              </a:rPr>
              <a:t>Пугают блокировкой или заражением</a:t>
            </a:r>
            <a:endParaRPr lang="ru-RU" sz="1400" b="1" dirty="0">
              <a:solidFill>
                <a:srgbClr val="FF0000"/>
              </a:solidFill>
              <a:latin typeface="+mj-lt"/>
            </a:endParaRP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+mj-lt"/>
              </a:rPr>
              <a:t>Просят отправить СМС (платное).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731" y="4336072"/>
            <a:ext cx="5120499" cy="202711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5271" y="856902"/>
            <a:ext cx="3833025" cy="25363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3110" y="2715905"/>
            <a:ext cx="6372898" cy="135478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Объект 2"/>
          <p:cNvSpPr txBox="1">
            <a:spLocks/>
          </p:cNvSpPr>
          <p:nvPr/>
        </p:nvSpPr>
        <p:spPr>
          <a:xfrm>
            <a:off x="5745788" y="3949759"/>
            <a:ext cx="3002508" cy="225997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Закрой страницу, блокировка пропала?  </a:t>
            </a:r>
            <a:br>
              <a:rPr lang="ru-RU" sz="1400" dirty="0" smtClean="0">
                <a:solidFill>
                  <a:schemeClr val="tx1"/>
                </a:solidFill>
                <a:latin typeface="+mj-lt"/>
              </a:rPr>
            </a:b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Все в порядке!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Войди в сеть как обычно и убедись, </a:t>
            </a:r>
            <a:br>
              <a:rPr lang="ru-RU" sz="1400" dirty="0" smtClean="0">
                <a:solidFill>
                  <a:schemeClr val="tx1"/>
                </a:solidFill>
                <a:latin typeface="+mj-lt"/>
              </a:rPr>
            </a:b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что все в 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порядке! </a:t>
            </a:r>
            <a:endParaRPr lang="ru-RU" sz="1400" dirty="0" smtClean="0">
              <a:solidFill>
                <a:schemeClr val="tx1"/>
              </a:solidFill>
              <a:latin typeface="+mj-lt"/>
            </a:endParaRP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Проверь 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систему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своим антивирусом!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Игнорируй отправку СМС!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15271" y="3125337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36606" y="1114744"/>
            <a:ext cx="1064445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60060" y="4381682"/>
            <a:ext cx="1132764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9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ОСТОРОЖНО, ЛОВУШКИ!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>
                <a:latin typeface="+mj-lt"/>
              </a:rPr>
              <a:pPr/>
              <a:t>11</a:t>
            </a:fld>
            <a:endParaRPr lang="ru-RU">
              <a:latin typeface="+mj-lt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63702"/>
            <a:ext cx="4484569" cy="104251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+mj-lt"/>
              </a:rPr>
              <a:t>Программы-ловушки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+mj-lt"/>
              </a:rPr>
              <a:t>Предлагают </a:t>
            </a:r>
            <a:r>
              <a:rPr lang="ru-RU" sz="1400" b="1" dirty="0">
                <a:solidFill>
                  <a:srgbClr val="FF0000"/>
                </a:solidFill>
                <a:latin typeface="+mj-lt"/>
              </a:rPr>
              <a:t>бесплатный антивирус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+mj-lt"/>
              </a:rPr>
              <a:t>Предлагают «супер-возможности»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+mj-lt"/>
              </a:rPr>
              <a:t>Обещают приз или выигрыш</a:t>
            </a:r>
            <a:endParaRPr lang="ru-RU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87152" y="3835021"/>
            <a:ext cx="2552212" cy="242930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Удаляй письма с незнакомых адресов!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Игнорируй неизвестные ссылки! 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Игнорируй отправку СМС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Используй кнопки</a:t>
            </a:r>
            <a:br>
              <a:rPr lang="ru-RU" sz="1400" dirty="0" smtClean="0">
                <a:solidFill>
                  <a:schemeClr val="tx1"/>
                </a:solidFill>
                <a:latin typeface="+mj-lt"/>
              </a:rPr>
            </a:b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 «Это спам», «Заблокировать отправителя»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40740" y="963703"/>
            <a:ext cx="1411345" cy="15080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81577" y="963703"/>
            <a:ext cx="2057787" cy="26483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8" name="Объект 2"/>
          <p:cNvSpPr txBox="1">
            <a:spLocks/>
          </p:cNvSpPr>
          <p:nvPr/>
        </p:nvSpPr>
        <p:spPr>
          <a:xfrm>
            <a:off x="408626" y="3584714"/>
            <a:ext cx="4179792" cy="100030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+mj-lt"/>
              </a:rPr>
              <a:t>Осторожно, СПАМ!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rgbClr val="FF0000"/>
                </a:solidFill>
                <a:latin typeface="+mj-lt"/>
              </a:rPr>
              <a:t>СПАМ – массовая рассылка писем с назойливой рекламой. Часто содержит вредоносные ссылки</a:t>
            </a:r>
            <a:r>
              <a:rPr lang="ru-RU" sz="1400" b="1" u="sng" dirty="0" smtClean="0">
                <a:solidFill>
                  <a:srgbClr val="FF0000"/>
                </a:solidFill>
                <a:latin typeface="+mj-lt"/>
              </a:rPr>
              <a:t>.</a:t>
            </a:r>
            <a:endParaRPr lang="ru-RU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28628" y="6289555"/>
            <a:ext cx="8319587" cy="5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>
                <a:latin typeface="+mj-lt"/>
              </a:rPr>
              <a:t>Спам – получила название по назойливой рекламе просроченной ветчины марки </a:t>
            </a:r>
            <a:r>
              <a:rPr lang="en-US" sz="1200" dirty="0" smtClean="0">
                <a:latin typeface="+mj-lt"/>
              </a:rPr>
              <a:t>SPAM</a:t>
            </a:r>
            <a:r>
              <a:rPr lang="ru-RU" sz="1200" dirty="0" smtClean="0">
                <a:latin typeface="+mj-lt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8" y="4778998"/>
            <a:ext cx="5317159" cy="151055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2508519" y="5923249"/>
            <a:ext cx="2079900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2948" y="3837214"/>
            <a:ext cx="1466850" cy="4953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4.bp.blogspot.com/-EMAvrvIPMUg/UT68gW5rwxI/AAAAAAAARUc/p6_IjuTKRu4/s640/Untitled-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8625" y="2151379"/>
            <a:ext cx="4954831" cy="11923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64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МОБИЛЬНЫЙ ИНТЕРНЕТ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>
                <a:latin typeface="+mj-lt"/>
              </a:rPr>
              <a:pPr/>
              <a:t>12</a:t>
            </a:fld>
            <a:endParaRPr lang="ru-RU">
              <a:latin typeface="+mj-lt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8" y="3712255"/>
            <a:ext cx="5685569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>
                <a:latin typeface="+mj-lt"/>
              </a:rPr>
              <a:t>Следи за своим мобильным телефоном или планшетом!</a:t>
            </a:r>
            <a:endParaRPr lang="ru-RU" dirty="0">
              <a:latin typeface="+mj-lt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8" y="847634"/>
            <a:ext cx="5685569" cy="5421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pc="-40" dirty="0" smtClean="0">
                <a:latin typeface="+mj-lt"/>
              </a:rPr>
              <a:t>В мобильном </a:t>
            </a:r>
            <a:r>
              <a:rPr lang="ru-RU" spc="-40" dirty="0">
                <a:latin typeface="+mj-lt"/>
              </a:rPr>
              <a:t>телефоне много важной информации!</a:t>
            </a: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3" y="4391616"/>
            <a:ext cx="568557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>
                <a:latin typeface="+mj-lt"/>
              </a:rPr>
              <a:t>Установи пароль на включение мобильного телефона!</a:t>
            </a:r>
            <a:endParaRPr lang="ru-RU" sz="1600" dirty="0">
              <a:latin typeface="+mj-lt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8626" y="1641479"/>
            <a:ext cx="5685570" cy="184795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Список контактов;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Личные фотографии/видеозаписи;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Данные доступа к электронной почте и иным аккаунтам в сети;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Данные о банковских </a:t>
            </a:r>
            <a:r>
              <a:rPr lang="ru-RU" dirty="0" smtClean="0">
                <a:latin typeface="+mj-lt"/>
              </a:rPr>
              <a:t>картах и платежах</a:t>
            </a:r>
            <a:r>
              <a:rPr lang="ru-RU" dirty="0">
                <a:latin typeface="+mj-lt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Привязка к </a:t>
            </a:r>
            <a:r>
              <a:rPr lang="ru-RU" dirty="0">
                <a:latin typeface="+mj-lt"/>
              </a:rPr>
              <a:t>балансу </a:t>
            </a:r>
            <a:r>
              <a:rPr lang="ru-RU" dirty="0" smtClean="0">
                <a:latin typeface="+mj-lt"/>
              </a:rPr>
              <a:t>сим-карты.</a:t>
            </a:r>
            <a:endParaRPr lang="ru-RU" dirty="0">
              <a:latin typeface="+mj-lt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414448" y="847634"/>
            <a:ext cx="2402007" cy="12950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>
                <a:latin typeface="+mj-lt"/>
              </a:rPr>
              <a:t>Проверяй, какие права просит мобильное приложение!</a:t>
            </a:r>
            <a:endParaRPr lang="ru-RU" dirty="0">
              <a:latin typeface="+mj-lt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14447" y="2337188"/>
            <a:ext cx="2402007" cy="37873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Объект 2"/>
          <p:cNvSpPr txBox="1">
            <a:spLocks/>
          </p:cNvSpPr>
          <p:nvPr/>
        </p:nvSpPr>
        <p:spPr>
          <a:xfrm>
            <a:off x="428621" y="5116962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>
                <a:latin typeface="+mj-lt"/>
              </a:rPr>
              <a:t>Установи мобильный антивирус!</a:t>
            </a:r>
            <a:endParaRPr lang="ru-RU" sz="1600" dirty="0">
              <a:latin typeface="+mj-lt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28620" y="5858385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>
                <a:latin typeface="+mj-lt"/>
              </a:rPr>
              <a:t>Игнорируй звонки и СМС с незнакомых номеров!</a:t>
            </a:r>
            <a:endParaRPr lang="ru-RU" sz="1600" dirty="0">
              <a:latin typeface="+mj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28015" y="3663142"/>
            <a:ext cx="1983721" cy="8589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80911" y="4923879"/>
            <a:ext cx="1881446" cy="8589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3" y="-10236"/>
            <a:ext cx="758133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ВРЕДОНОСНЫЕ ПРОГРАММЫ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>
                <a:latin typeface="+mj-lt"/>
              </a:rPr>
              <a:pPr/>
              <a:t>13</a:t>
            </a:fld>
            <a:endParaRPr lang="ru-RU" dirty="0">
              <a:latin typeface="+mj-lt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5" y="4585647"/>
            <a:ext cx="3392748" cy="203351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>
                <a:latin typeface="+mj-lt"/>
              </a:rPr>
              <a:t>Вредоносные программы часто маскируются: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Картинки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Музыка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Видео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Кряки</a:t>
            </a:r>
            <a:endParaRPr lang="ru-RU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Другие программы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203510" y="1507548"/>
            <a:ext cx="4741603" cy="8262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>
                <a:latin typeface="+mj-lt"/>
              </a:rPr>
              <a:t>Внимание!</a:t>
            </a:r>
          </a:p>
          <a:p>
            <a:r>
              <a:rPr lang="ru-RU" sz="1600" dirty="0">
                <a:latin typeface="+mj-lt"/>
              </a:rPr>
              <a:t>В пиратских версиях троян отключает проверку лицензии…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" y="1507548"/>
            <a:ext cx="3463103" cy="294363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Объект 2"/>
          <p:cNvSpPr txBox="1">
            <a:spLocks/>
          </p:cNvSpPr>
          <p:nvPr/>
        </p:nvSpPr>
        <p:spPr>
          <a:xfrm>
            <a:off x="5448834" y="2498316"/>
            <a:ext cx="3477264" cy="6431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u="none" dirty="0">
                <a:latin typeface="+mj-lt"/>
              </a:rPr>
              <a:t>Что он делает еще?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/>
          <a:stretch/>
        </p:blipFill>
        <p:spPr bwMode="auto">
          <a:xfrm>
            <a:off x="428624" y="716508"/>
            <a:ext cx="8516489" cy="54648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8087" y="3309565"/>
            <a:ext cx="4755036" cy="23201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Объект 2"/>
          <p:cNvSpPr txBox="1">
            <a:spLocks/>
          </p:cNvSpPr>
          <p:nvPr/>
        </p:nvSpPr>
        <p:spPr>
          <a:xfrm>
            <a:off x="4216943" y="5918050"/>
            <a:ext cx="4709155" cy="8262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400" dirty="0" smtClean="0">
                <a:latin typeface="+mj-lt"/>
              </a:rPr>
              <a:t>Троян в </a:t>
            </a:r>
            <a:r>
              <a:rPr lang="ru-RU" sz="1400" dirty="0" err="1" smtClean="0">
                <a:latin typeface="+mj-lt"/>
              </a:rPr>
              <a:t>пиратке</a:t>
            </a:r>
            <a:r>
              <a:rPr lang="ru-RU" sz="1400" dirty="0" smtClean="0">
                <a:latin typeface="+mj-lt"/>
              </a:rPr>
              <a:t>… Вор у вора крадет?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326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500" y="0"/>
            <a:ext cx="82296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ПЛАТНЫЕ УСЛУГИ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>
                <a:latin typeface="+mj-lt"/>
              </a:rPr>
              <a:pPr/>
              <a:t>14</a:t>
            </a:fld>
            <a:endParaRPr lang="ru-RU">
              <a:latin typeface="+mj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17132" y="3276105"/>
            <a:ext cx="3114675" cy="163263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teleus.ru/upload/storage/2013/09/74b/74be57ea7632ee0c6ec3daff474db5a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464078" y="5125400"/>
            <a:ext cx="2601750" cy="13231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stcn.angrybirdsclub.ru/wp-content/uploads/2013/03/Angry-Birds-Seasons_Power-Ups-Update_Magazin-330x24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0319" y="1580658"/>
            <a:ext cx="4701368" cy="300137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1"/>
          <a:stretch/>
        </p:blipFill>
        <p:spPr bwMode="auto">
          <a:xfrm>
            <a:off x="272957" y="4764825"/>
            <a:ext cx="4949613" cy="18573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298773" y="707994"/>
            <a:ext cx="4897980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>
                <a:latin typeface="+mj-lt"/>
              </a:rPr>
              <a:t>Методы распространения платных услуг</a:t>
            </a:r>
            <a:endParaRPr lang="ru-RU" dirty="0">
              <a:latin typeface="+mj-lt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378237" y="758971"/>
            <a:ext cx="3453570" cy="5785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>
                <a:latin typeface="+mj-lt"/>
              </a:rPr>
              <a:t>Пробный срок </a:t>
            </a:r>
            <a:br>
              <a:rPr lang="ru-RU" u="none" dirty="0" smtClean="0">
                <a:latin typeface="+mj-lt"/>
              </a:rPr>
            </a:br>
            <a:r>
              <a:rPr lang="ru-RU" sz="1400" u="none" dirty="0" smtClean="0">
                <a:latin typeface="+mj-lt"/>
              </a:rPr>
              <a:t>(с автоматическим продлением)</a:t>
            </a:r>
            <a:endParaRPr lang="ru-RU" sz="1400" u="none" dirty="0">
              <a:latin typeface="+mj-lt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378237" y="1550880"/>
            <a:ext cx="3460988" cy="61663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>
                <a:latin typeface="+mj-lt"/>
              </a:rPr>
              <a:t>Продажа бонусов в играх</a:t>
            </a:r>
          </a:p>
          <a:p>
            <a:r>
              <a:rPr lang="ru-RU" sz="1400" u="none" dirty="0" smtClean="0">
                <a:latin typeface="+mj-lt"/>
              </a:rPr>
              <a:t>(на непроходимых уровнях)</a:t>
            </a:r>
            <a:endParaRPr lang="ru-RU" sz="1400" u="none" dirty="0">
              <a:latin typeface="+mj-lt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5378237" y="2372079"/>
            <a:ext cx="3460988" cy="71498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>
                <a:latin typeface="+mj-lt"/>
              </a:rPr>
              <a:t>Архивы с паролем</a:t>
            </a:r>
            <a:br>
              <a:rPr lang="ru-RU" u="none" dirty="0" smtClean="0">
                <a:latin typeface="+mj-lt"/>
              </a:rPr>
            </a:br>
            <a:r>
              <a:rPr lang="ru-RU" sz="1400" u="none" dirty="0" smtClean="0">
                <a:latin typeface="+mj-lt"/>
              </a:rPr>
              <a:t>(требуется отправить СМС)</a:t>
            </a:r>
            <a:endParaRPr lang="ru-RU" sz="1400" u="none" dirty="0">
              <a:latin typeface="+mj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7133" y="3980328"/>
            <a:ext cx="2894604" cy="54179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8773" y="6098334"/>
            <a:ext cx="4732914" cy="350238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0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НАСТРОЙ КОМПЬЮТЕР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>
                <a:latin typeface="+mj-lt"/>
              </a:rPr>
              <a:pPr/>
              <a:t>15</a:t>
            </a:fld>
            <a:endParaRPr lang="ru-RU">
              <a:latin typeface="+mj-lt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0" y="887168"/>
            <a:ext cx="6245135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>
                <a:latin typeface="+mj-lt"/>
              </a:rPr>
              <a:t>Пользуйся ограниченной/защищенной учетной записью</a:t>
            </a:r>
            <a:endParaRPr lang="ru-RU" dirty="0">
              <a:latin typeface="+mj-lt"/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8624" y="1742015"/>
            <a:ext cx="4129727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>
                <a:latin typeface="+mj-lt"/>
              </a:rPr>
              <a:t>Установи антивирус!</a:t>
            </a:r>
            <a:endParaRPr lang="ru-RU" sz="1600" dirty="0">
              <a:latin typeface="+mj-lt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28620" y="5858385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>
                <a:latin typeface="+mj-lt"/>
              </a:rPr>
              <a:t>Игнорируй звонки и СМС с незнакомых номеров!</a:t>
            </a:r>
            <a:endParaRPr lang="ru-RU" sz="1600" dirty="0">
              <a:latin typeface="+mj-lt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57980" y="2587638"/>
            <a:ext cx="3441859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>
                <a:latin typeface="+mj-lt"/>
              </a:rPr>
              <a:t>Включи </a:t>
            </a:r>
            <a:r>
              <a:rPr lang="ru-RU" sz="1600" dirty="0" err="1" smtClean="0">
                <a:latin typeface="+mj-lt"/>
              </a:rPr>
              <a:t>файервол</a:t>
            </a:r>
            <a:r>
              <a:rPr lang="ru-RU" sz="1600" dirty="0" smtClean="0">
                <a:latin typeface="+mj-lt"/>
              </a:rPr>
              <a:t>!</a:t>
            </a:r>
            <a:endParaRPr lang="ru-RU" sz="1600" dirty="0">
              <a:latin typeface="+mj-lt"/>
            </a:endParaRPr>
          </a:p>
        </p:txBody>
      </p:sp>
      <p:pic>
        <p:nvPicPr>
          <p:cNvPr id="13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146" y="1950902"/>
            <a:ext cx="3570843" cy="274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nadezhda.kosheleva.LIGAINTERNET\Downloads\антивиру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053" y="1432304"/>
            <a:ext cx="803616" cy="103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xstomper.ru/assets/firewalls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829" y="1995885"/>
            <a:ext cx="1352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econtentwrangler.com/wp-content/uploads/2011/08/Us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9567" y="685800"/>
            <a:ext cx="872512" cy="8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428625" y="3571355"/>
            <a:ext cx="314709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>
                <a:latin typeface="+mj-lt"/>
              </a:rPr>
              <a:t>Настрой браузер</a:t>
            </a:r>
            <a:endParaRPr lang="ru-RU" sz="1600" dirty="0">
              <a:latin typeface="+mj-lt"/>
            </a:endParaRPr>
          </a:p>
        </p:txBody>
      </p:sp>
      <p:pic>
        <p:nvPicPr>
          <p:cNvPr id="1032" name="Picture 8" descr="http://pics.livejournal.com/liliaraitskaya/pic/0000eeh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4094" y="3450231"/>
            <a:ext cx="1096370" cy="82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бъект 2"/>
          <p:cNvSpPr txBox="1">
            <a:spLocks/>
          </p:cNvSpPr>
          <p:nvPr/>
        </p:nvSpPr>
        <p:spPr>
          <a:xfrm>
            <a:off x="428625" y="4698976"/>
            <a:ext cx="3608348" cy="6412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>
                <a:latin typeface="+mj-lt"/>
              </a:rPr>
              <a:t>Будь осторожен и думай, </a:t>
            </a:r>
            <a:br>
              <a:rPr lang="ru-RU" sz="1600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>что ты делаешь</a:t>
            </a:r>
            <a:endParaRPr lang="ru-RU" sz="16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8829" y="4581398"/>
            <a:ext cx="885949" cy="876422"/>
          </a:xfrm>
          <a:prstGeom prst="rect">
            <a:avLst/>
          </a:prstGeom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6365296" y="5818080"/>
            <a:ext cx="2416988" cy="53226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! НОМЕР НЕ ОПРЕДЕЛЕН !</a:t>
            </a:r>
            <a:endParaRPr lang="ru-RU" sz="1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3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НАСТРОЙ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ИНСТРУМЕНТЫ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>
                <a:latin typeface="+mj-lt"/>
                <a:cs typeface="Times New Roman" pitchFamily="18" charset="0"/>
              </a:rPr>
              <a:pPr/>
              <a:t>16</a:t>
            </a:fld>
            <a:endParaRPr lang="ru-RU">
              <a:latin typeface="+mj-lt"/>
              <a:cs typeface="Times New Roman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38056" y="4942828"/>
            <a:ext cx="2805899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+mj-lt"/>
                <a:cs typeface="Times New Roman" pitchFamily="18" charset="0"/>
              </a:rPr>
              <a:t>Настраиваем поиск</a:t>
            </a:r>
            <a:endParaRPr lang="ru-RU" sz="1600" dirty="0">
              <a:latin typeface="+mj-lt"/>
              <a:cs typeface="Times New Roman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2" y="1139058"/>
            <a:ext cx="3215327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+mj-lt"/>
                <a:cs typeface="Times New Roman" pitchFamily="18" charset="0"/>
              </a:rPr>
              <a:t>Настраиваем браузер</a:t>
            </a:r>
            <a:endParaRPr lang="ru-RU" sz="1600" dirty="0">
              <a:latin typeface="+mj-lt"/>
              <a:cs typeface="Times New Roman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859807" y="1841354"/>
            <a:ext cx="2784142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+mj-lt"/>
                <a:cs typeface="Times New Roman" pitchFamily="18" charset="0"/>
              </a:rPr>
              <a:t>Инструменты браузера</a:t>
            </a:r>
            <a:endParaRPr lang="ru-RU" sz="1600" dirty="0">
              <a:latin typeface="+mj-lt"/>
              <a:cs typeface="Times New Roman" pitchFamily="18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859810" y="3472270"/>
            <a:ext cx="2784142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+mj-lt"/>
                <a:cs typeface="Times New Roman" pitchFamily="18" charset="0"/>
              </a:rPr>
              <a:t>Расширения</a:t>
            </a:r>
            <a:endParaRPr lang="ru-RU" sz="1600" dirty="0">
              <a:latin typeface="+mj-lt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3383" y="2794476"/>
            <a:ext cx="4694832" cy="14913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428625" y="2400154"/>
            <a:ext cx="333815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+mj-lt"/>
                <a:cs typeface="Times New Roman" pitchFamily="18" charset="0"/>
              </a:rPr>
              <a:t>Защита от </a:t>
            </a:r>
            <a:r>
              <a:rPr lang="ru-RU" sz="1200" dirty="0" err="1" smtClean="0">
                <a:latin typeface="+mj-lt"/>
                <a:cs typeface="Times New Roman" pitchFamily="18" charset="0"/>
              </a:rPr>
              <a:t>фишинга</a:t>
            </a:r>
            <a:endParaRPr lang="ru-RU" sz="1200" dirty="0" smtClean="0">
              <a:latin typeface="+mj-lt"/>
              <a:cs typeface="Times New Roman" pitchFamily="18" charset="0"/>
            </a:endParaRPr>
          </a:p>
          <a:p>
            <a:r>
              <a:rPr lang="ru-RU" sz="1200" dirty="0">
                <a:latin typeface="+mj-lt"/>
                <a:cs typeface="Times New Roman" pitchFamily="18" charset="0"/>
              </a:rPr>
              <a:t>Сохранение паролей</a:t>
            </a:r>
          </a:p>
          <a:p>
            <a:r>
              <a:rPr lang="ru-RU" sz="1200" dirty="0" smtClean="0">
                <a:latin typeface="+mj-lt"/>
                <a:cs typeface="Times New Roman" pitchFamily="18" charset="0"/>
              </a:rPr>
              <a:t>Быстрый доступ</a:t>
            </a:r>
          </a:p>
          <a:p>
            <a:r>
              <a:rPr lang="ru-RU" sz="1200" dirty="0" smtClean="0">
                <a:latin typeface="+mj-lt"/>
                <a:cs typeface="Times New Roman" pitchFamily="18" charset="0"/>
              </a:rPr>
              <a:t>Избранное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53381" y="1710039"/>
            <a:ext cx="4694831" cy="9275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53383" y="1139058"/>
            <a:ext cx="4694832" cy="4028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428628" y="4000534"/>
            <a:ext cx="321532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+mj-lt"/>
                <a:cs typeface="Times New Roman" pitchFamily="18" charset="0"/>
              </a:rPr>
              <a:t>Блокируем рекламу (</a:t>
            </a:r>
            <a:r>
              <a:rPr lang="en-US" sz="1200" dirty="0" err="1" smtClean="0">
                <a:latin typeface="+mj-lt"/>
                <a:cs typeface="Times New Roman" pitchFamily="18" charset="0"/>
              </a:rPr>
              <a:t>AdBlock</a:t>
            </a:r>
            <a:r>
              <a:rPr lang="en-US" sz="1200" dirty="0" smtClean="0">
                <a:latin typeface="+mj-lt"/>
                <a:cs typeface="Times New Roman" pitchFamily="18" charset="0"/>
              </a:rPr>
              <a:t>)</a:t>
            </a:r>
            <a:endParaRPr lang="ru-RU" sz="1200" dirty="0" smtClean="0">
              <a:latin typeface="+mj-lt"/>
              <a:cs typeface="Times New Roman" pitchFamily="18" charset="0"/>
            </a:endParaRPr>
          </a:p>
          <a:p>
            <a:r>
              <a:rPr lang="ru-RU" sz="1200" dirty="0" smtClean="0">
                <a:latin typeface="+mj-lt"/>
                <a:cs typeface="Times New Roman" pitchFamily="18" charset="0"/>
              </a:rPr>
              <a:t>Учитываем рейтинг (</a:t>
            </a:r>
            <a:r>
              <a:rPr lang="en-US" sz="1200" dirty="0" smtClean="0">
                <a:latin typeface="+mj-lt"/>
                <a:cs typeface="Times New Roman" pitchFamily="18" charset="0"/>
              </a:rPr>
              <a:t>WOT)</a:t>
            </a:r>
            <a:endParaRPr lang="ru-RU" sz="1200" dirty="0">
              <a:latin typeface="+mj-lt"/>
              <a:cs typeface="Times New Roman" pitchFamily="18" charset="0"/>
            </a:endParaRPr>
          </a:p>
          <a:p>
            <a:r>
              <a:rPr lang="ru-RU" sz="1200" dirty="0">
                <a:latin typeface="+mj-lt"/>
                <a:cs typeface="Times New Roman" pitchFamily="18" charset="0"/>
              </a:rPr>
              <a:t>Д</a:t>
            </a:r>
            <a:r>
              <a:rPr lang="ru-RU" sz="1200" dirty="0" smtClean="0">
                <a:latin typeface="+mj-lt"/>
                <a:cs typeface="Times New Roman" pitchFamily="18" charset="0"/>
              </a:rPr>
              <a:t>ругие</a:t>
            </a:r>
            <a:endParaRPr lang="ru-RU" sz="1200" dirty="0">
              <a:latin typeface="+mj-lt"/>
              <a:cs typeface="Times New Roman" pitchFamily="18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428628" y="5433388"/>
            <a:ext cx="3215327" cy="503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+mj-lt"/>
                <a:cs typeface="Times New Roman" pitchFamily="18" charset="0"/>
              </a:rPr>
              <a:t>Безопасный или семейный поиск</a:t>
            </a:r>
            <a:endParaRPr lang="ru-RU" sz="1200" dirty="0">
              <a:latin typeface="+mj-lt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53381" y="4942828"/>
            <a:ext cx="4312697" cy="13335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53381" y="4395073"/>
            <a:ext cx="4694834" cy="3810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00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6" y="0"/>
            <a:ext cx="7637202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ИНТЕРНЕТ–ЗАВИСИМОСТЬ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>
                <a:latin typeface="+mj-lt"/>
              </a:rPr>
              <a:pPr/>
              <a:t>17</a:t>
            </a:fld>
            <a:endParaRPr lang="ru-RU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416" y="577812"/>
            <a:ext cx="3482615" cy="529072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28625" y="675899"/>
            <a:ext cx="4511865" cy="519263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>
                <a:latin typeface="+mj-lt"/>
              </a:rPr>
              <a:t>Признаки 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сидишь за компьютером больше 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1 часа в день;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не хочешь отрываться от компьютера;</a:t>
            </a:r>
            <a:endParaRPr lang="ru-RU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в</a:t>
            </a:r>
            <a:r>
              <a:rPr lang="ru-RU" dirty="0" smtClean="0">
                <a:latin typeface="+mj-lt"/>
              </a:rPr>
              <a:t>ключаешь компьютер раньше, 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чем умоешься;</a:t>
            </a:r>
            <a:endParaRPr lang="ru-RU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лучше поиграешь, чем поешь;</a:t>
            </a:r>
            <a:endParaRPr lang="ru-RU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плохо спишь и не высыпаешься;</a:t>
            </a:r>
            <a:endParaRPr lang="ru-RU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у</a:t>
            </a:r>
            <a:r>
              <a:rPr lang="ru-RU" dirty="0" smtClean="0">
                <a:latin typeface="+mj-lt"/>
              </a:rPr>
              <a:t>добней общаться в сети, 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чем в жизни;</a:t>
            </a:r>
            <a:endParaRPr lang="ru-RU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р</a:t>
            </a:r>
            <a:r>
              <a:rPr lang="ru-RU" dirty="0" smtClean="0">
                <a:latin typeface="+mj-lt"/>
              </a:rPr>
              <a:t>угаешься с родителями, когда нужно выключить компьютер и помочь по дому, сделать уроки;</a:t>
            </a:r>
            <a:endParaRPr lang="ru-RU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г</a:t>
            </a:r>
            <a:r>
              <a:rPr lang="ru-RU" dirty="0" smtClean="0">
                <a:latin typeface="+mj-lt"/>
              </a:rPr>
              <a:t>отов солгать, чтобы посидеть 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за компьютером подольше;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г</a:t>
            </a:r>
            <a:r>
              <a:rPr lang="ru-RU" dirty="0" smtClean="0">
                <a:latin typeface="+mj-lt"/>
              </a:rPr>
              <a:t>отов тратить деньги на бонусы 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в играх.</a:t>
            </a:r>
            <a:endParaRPr lang="ru-RU" dirty="0">
              <a:latin typeface="+mj-lt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4" y="6057916"/>
            <a:ext cx="7787327" cy="4930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Ограничь пользование интернетом, живи реальной жизнью!</a:t>
            </a:r>
            <a:endParaRPr lang="ru-RU" sz="1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0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94" y="0"/>
            <a:ext cx="761614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ИНТЕРНЕТ–ЗАВИСИМОСТЬ И ЗДОРОВЬЕ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>
                <a:latin typeface="Palatino Linotype" pitchFamily="18" charset="0"/>
              </a:rPr>
              <a:pPr/>
              <a:t>18</a:t>
            </a:fld>
            <a:endParaRPr lang="ru-RU">
              <a:latin typeface="Palatino Linotype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4" y="6057916"/>
            <a:ext cx="7787327" cy="4930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ru-RU" sz="1600" dirty="0" smtClean="0">
                <a:latin typeface="Palatino Linotype" pitchFamily="18" charset="0"/>
              </a:rPr>
              <a:t>Ограничь пользование интернетом, живи реальной жизнью!</a:t>
            </a:r>
            <a:endParaRPr lang="ru-RU" sz="1600" dirty="0">
              <a:latin typeface="Palatino Linotype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107976" y="964440"/>
            <a:ext cx="4804012" cy="85639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1800" dirty="0" smtClean="0">
                <a:latin typeface="Palatino Linotype" pitchFamily="18" charset="0"/>
              </a:rPr>
              <a:t>В России полностью </a:t>
            </a:r>
            <a:r>
              <a:rPr lang="ru-RU" sz="1800" dirty="0">
                <a:latin typeface="Palatino Linotype" pitchFamily="18" charset="0"/>
              </a:rPr>
              <a:t>здоровы </a:t>
            </a:r>
            <a:r>
              <a:rPr lang="ru-RU" sz="1800" dirty="0" smtClean="0">
                <a:latin typeface="Palatino Linotype" pitchFamily="18" charset="0"/>
              </a:rPr>
              <a:t>только </a:t>
            </a:r>
          </a:p>
          <a:p>
            <a:pPr algn="ctr"/>
            <a:r>
              <a:rPr lang="ru-RU" sz="1800" dirty="0" smtClean="0">
                <a:latin typeface="Palatino Linotype" pitchFamily="18" charset="0"/>
              </a:rPr>
              <a:t>14-23</a:t>
            </a:r>
            <a:r>
              <a:rPr lang="ru-RU" sz="1800" dirty="0">
                <a:latin typeface="Palatino Linotype" pitchFamily="18" charset="0"/>
              </a:rPr>
              <a:t>% школьников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28625" y="2230272"/>
            <a:ext cx="3349530" cy="88141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>
                <a:latin typeface="Palatino Linotype" pitchFamily="18" charset="0"/>
              </a:rPr>
              <a:t>Каждый </a:t>
            </a:r>
            <a:r>
              <a:rPr lang="ru-RU" dirty="0">
                <a:latin typeface="Palatino Linotype" pitchFamily="18" charset="0"/>
              </a:rPr>
              <a:t>третий выпускник имеет близорукость, нарушение </a:t>
            </a:r>
            <a:r>
              <a:rPr lang="ru-RU" dirty="0" smtClean="0">
                <a:latin typeface="Palatino Linotype" pitchFamily="18" charset="0"/>
              </a:rPr>
              <a:t>осанки</a:t>
            </a:r>
            <a:endParaRPr lang="ru-RU" dirty="0">
              <a:latin typeface="Palatino Linotype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624" y="3330723"/>
            <a:ext cx="3349530" cy="11464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>
                <a:latin typeface="Palatino Linotype" pitchFamily="18" charset="0"/>
              </a:rPr>
              <a:t>Каждый </a:t>
            </a:r>
            <a:r>
              <a:rPr lang="ru-RU" dirty="0" smtClean="0">
                <a:latin typeface="Palatino Linotype" pitchFamily="18" charset="0"/>
              </a:rPr>
              <a:t>четвертый </a:t>
            </a:r>
            <a:r>
              <a:rPr lang="ru-RU" dirty="0">
                <a:latin typeface="Palatino Linotype" pitchFamily="18" charset="0"/>
              </a:rPr>
              <a:t>выпускник </a:t>
            </a:r>
            <a:r>
              <a:rPr lang="ru-RU" dirty="0" smtClean="0">
                <a:latin typeface="Palatino Linotype" pitchFamily="18" charset="0"/>
              </a:rPr>
              <a:t>имеет </a:t>
            </a:r>
            <a:r>
              <a:rPr lang="ru-RU" dirty="0">
                <a:latin typeface="Palatino Linotype" pitchFamily="18" charset="0"/>
              </a:rPr>
              <a:t>патологию сердечно-сосудистой </a:t>
            </a:r>
            <a:r>
              <a:rPr lang="ru-RU" dirty="0" smtClean="0">
                <a:latin typeface="Palatino Linotype" pitchFamily="18" charset="0"/>
              </a:rPr>
              <a:t>системы.</a:t>
            </a:r>
            <a:endParaRPr lang="ru-RU" dirty="0">
              <a:latin typeface="Palatino Linotype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5" y="4698810"/>
            <a:ext cx="3349530" cy="82569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>
                <a:latin typeface="Palatino Linotype" pitchFamily="18" charset="0"/>
              </a:rPr>
              <a:t>75% школьников  находятся в условиях гиподинамии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28625" y="964440"/>
            <a:ext cx="3349530" cy="101107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>
                <a:latin typeface="Palatino Linotype" pitchFamily="18" charset="0"/>
              </a:rPr>
              <a:t>в России до 80% школьников </a:t>
            </a:r>
            <a:r>
              <a:rPr lang="ru-RU" dirty="0" smtClean="0">
                <a:latin typeface="Palatino Linotype" pitchFamily="18" charset="0"/>
              </a:rPr>
              <a:t/>
            </a:r>
            <a:br>
              <a:rPr lang="ru-RU" dirty="0" smtClean="0">
                <a:latin typeface="Palatino Linotype" pitchFamily="18" charset="0"/>
              </a:rPr>
            </a:br>
            <a:r>
              <a:rPr lang="ru-RU" dirty="0" smtClean="0">
                <a:latin typeface="Palatino Linotype" pitchFamily="18" charset="0"/>
              </a:rPr>
              <a:t>в </a:t>
            </a:r>
            <a:r>
              <a:rPr lang="ru-RU" dirty="0">
                <a:latin typeface="Palatino Linotype" pitchFamily="18" charset="0"/>
              </a:rPr>
              <a:t>возрасте 12—13 лет страдают компьютерной зависимостью.</a:t>
            </a:r>
          </a:p>
        </p:txBody>
      </p:sp>
      <p:pic>
        <p:nvPicPr>
          <p:cNvPr id="5122" name="Picture 2" descr="http://www.u-ngs.ru/wp-content/uploads/2013/09/image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8274" y="3330723"/>
            <a:ext cx="1938737" cy="102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vgenykozionov.com/wp-content/uploads/2013/02/thick-glasses-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106255" y="2131560"/>
            <a:ext cx="1393793" cy="78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opozvonochnike.ru/wp-content/uploads/2012/12/S-%D0%BE%D0%B1%D1%80%D0%B0%D0%B7%D0%BD%D1%8B%D0%B9-%D1%81%D0%BA%D0%BE%D0%BB%D0%B8%D0%BE%D0%B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9981" y="2044418"/>
            <a:ext cx="2441497" cy="17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3898" y="3968956"/>
            <a:ext cx="5242401" cy="187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54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58876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4544704"/>
            <a:ext cx="9144000" cy="58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latin typeface="Segoe Print" panose="020006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7303" y="591457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400" dirty="0">
              <a:latin typeface="Segoe Print" panose="02000600000000000000" pitchFamily="2" charset="0"/>
            </a:endParaRPr>
          </a:p>
          <a:p>
            <a:pPr algn="r"/>
            <a:r>
              <a:rPr lang="ru-RU" sz="1400" dirty="0">
                <a:latin typeface="+mj-lt"/>
              </a:rPr>
              <a:t> </a:t>
            </a:r>
            <a:r>
              <a:rPr lang="ru-RU" dirty="0">
                <a:latin typeface="+mj-lt"/>
              </a:rPr>
              <a:t>© </a:t>
            </a:r>
            <a:r>
              <a:rPr lang="ru-RU" dirty="0">
                <a:latin typeface="Segoe Print" panose="02000600000000000000" pitchFamily="2" charset="0"/>
              </a:rPr>
              <a:t>Лига безопасного интернета </a:t>
            </a:r>
          </a:p>
        </p:txBody>
      </p:sp>
    </p:spTree>
    <p:extLst>
      <p:ext uri="{BB962C8B-B14F-4D97-AF65-F5344CB8AC3E}">
        <p14:creationId xmlns:p14="http://schemas.microsoft.com/office/powerpoint/2010/main" xmlns="" val="23138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601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ДЛЯ РАБОТЫ В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4" y="1013349"/>
            <a:ext cx="8390103" cy="624385"/>
          </a:xfr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+mj-lt"/>
              </a:rPr>
              <a:t>Что такое </a:t>
            </a: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сайт?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- </a:t>
            </a:r>
            <a:r>
              <a:rPr lang="ru-RU" sz="2000" dirty="0" smtClean="0">
                <a:latin typeface="+mj-lt"/>
              </a:rPr>
              <a:t>Какие бывают сайты? </a:t>
            </a:r>
            <a:endParaRPr lang="ru-RU" sz="2000" dirty="0">
              <a:latin typeface="+mj-lt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>
                <a:latin typeface="+mj-lt"/>
              </a:rPr>
              <a:pPr/>
              <a:t>2</a:t>
            </a:fld>
            <a:endParaRPr lang="ru-RU">
              <a:latin typeface="+mj-lt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28624" y="3890370"/>
            <a:ext cx="8390104" cy="55349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latin typeface="+mj-lt"/>
              </a:rPr>
              <a:t>Инструменты</a:t>
            </a:r>
            <a:endParaRPr lang="ru-RU" sz="2000" dirty="0">
              <a:latin typeface="+mj-lt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75462" y="1865198"/>
            <a:ext cx="2347415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+mj-lt"/>
              </a:rPr>
              <a:t>Поисковик</a:t>
            </a:r>
            <a:endParaRPr lang="ru-RU" sz="1600" dirty="0">
              <a:latin typeface="+mj-lt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275462" y="2592321"/>
            <a:ext cx="234741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+mj-lt"/>
              </a:rPr>
              <a:t>Социальная сеть</a:t>
            </a:r>
            <a:endParaRPr lang="ru-RU" sz="1600" dirty="0">
              <a:latin typeface="+mj-lt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47791" y="2592321"/>
            <a:ext cx="234741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 smtClean="0">
                <a:latin typeface="+mj-lt"/>
              </a:rPr>
              <a:t>WIKI</a:t>
            </a:r>
            <a:endParaRPr lang="ru-RU" sz="1600" dirty="0">
              <a:latin typeface="+mj-lt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211878" y="1839039"/>
            <a:ext cx="2606850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+mj-lt"/>
              </a:rPr>
              <a:t>Почтовый сервис</a:t>
            </a:r>
            <a:endParaRPr lang="ru-RU" sz="1600" dirty="0">
              <a:latin typeface="+mj-lt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211877" y="2595357"/>
            <a:ext cx="2606851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+mj-lt"/>
              </a:rPr>
              <a:t>Служба сообщений</a:t>
            </a:r>
            <a:endParaRPr lang="ru-RU" sz="1600" dirty="0">
              <a:latin typeface="+mj-lt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8626" y="4723644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+mj-lt"/>
              </a:rPr>
              <a:t>Браузер</a:t>
            </a:r>
            <a:endParaRPr lang="ru-RU" sz="1600" dirty="0">
              <a:latin typeface="+mj-lt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859807" y="5462898"/>
            <a:ext cx="2047161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+mj-lt"/>
              </a:rPr>
              <a:t>Расширение</a:t>
            </a:r>
            <a:endParaRPr lang="ru-RU" sz="1600" dirty="0">
              <a:latin typeface="+mj-lt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275462" y="4731230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+mj-lt"/>
              </a:rPr>
              <a:t>П</a:t>
            </a:r>
            <a:r>
              <a:rPr lang="ru-RU" sz="1600" dirty="0" smtClean="0">
                <a:latin typeface="+mj-lt"/>
              </a:rPr>
              <a:t>риложение</a:t>
            </a:r>
            <a:endParaRPr lang="ru-RU" sz="1600" dirty="0">
              <a:latin typeface="+mj-lt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211877" y="4763836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+mj-lt"/>
              </a:rPr>
              <a:t>Почтовый	 клиент</a:t>
            </a:r>
            <a:endParaRPr lang="ru-RU" sz="1600" dirty="0">
              <a:latin typeface="+mj-lt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47791" y="1839039"/>
            <a:ext cx="2347415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+mj-lt"/>
              </a:rPr>
              <a:t>Сайт 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Public\Уроки безопасного интернета\Уроки _посл.версия _ 15.11.2013\паспо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594" y="2504893"/>
            <a:ext cx="2001543" cy="19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 ЛИЧНЫЕ ДАННЫЕ!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>
                <a:latin typeface="+mj-lt"/>
              </a:rPr>
              <a:pPr/>
              <a:t>3</a:t>
            </a:fld>
            <a:endParaRPr lang="ru-RU">
              <a:latin typeface="+mj-lt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14799"/>
            <a:ext cx="4159796" cy="128209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>
                <a:latin typeface="+mj-lt"/>
              </a:rPr>
              <a:t>47 миллионов пользователей заходят на сайт «</a:t>
            </a:r>
            <a:r>
              <a:rPr lang="ru-RU" dirty="0" err="1" smtClean="0">
                <a:latin typeface="+mj-lt"/>
              </a:rPr>
              <a:t>Вконтакте</a:t>
            </a:r>
            <a:r>
              <a:rPr lang="ru-RU" dirty="0" smtClean="0">
                <a:latin typeface="+mj-lt"/>
              </a:rPr>
              <a:t>» каждый день. Они могут увидеть информацию о тебе.</a:t>
            </a:r>
            <a:endParaRPr lang="ru-RU" dirty="0">
              <a:latin typeface="+mj-lt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54137" y="963702"/>
            <a:ext cx="3985227" cy="59214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Проверь и настрой приватность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54136" y="1759230"/>
            <a:ext cx="3985227" cy="15852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17515" y="1788920"/>
            <a:ext cx="3821847" cy="981569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17514" y="2922889"/>
            <a:ext cx="3821847" cy="311625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glow rad="139700">
              <a:srgbClr val="00B05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5" y="2551834"/>
            <a:ext cx="2418747" cy="14067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>
                <a:latin typeface="+mj-lt"/>
              </a:rPr>
              <a:t>Все, что попало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ru-RU" dirty="0" smtClean="0">
                <a:latin typeface="+mj-lt"/>
              </a:rPr>
              <a:t>в интернет, остается там навсегда.</a:t>
            </a:r>
            <a:endParaRPr lang="ru-RU" dirty="0">
              <a:latin typeface="+mj-lt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5296395" y="3589497"/>
            <a:ext cx="3642969" cy="282495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Используйте ник (псевдоним) или неполное ФИО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Подумай, прежде чем указать: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Мобильный телефон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Возраст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Адрес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Последние покупки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Электронную почту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Другие важные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данные</a:t>
            </a:r>
          </a:p>
          <a:p>
            <a:pPr marL="0" indent="0">
              <a:buNone/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Их часто собирают хулиганы и преступники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621" y="5451594"/>
            <a:ext cx="4409593" cy="118340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28624" y="4149890"/>
            <a:ext cx="2887185" cy="10739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82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АНОНИМНОСТЬ В ИНТЕРНЕТЕ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199" y="6356354"/>
            <a:ext cx="2249605" cy="365125"/>
          </a:xfrm>
        </p:spPr>
        <p:txBody>
          <a:bodyPr/>
          <a:lstStyle/>
          <a:p>
            <a:fld id="{E5EF08A1-478E-45B7-9C58-4DE754D746B1}" type="slidenum">
              <a:rPr lang="ru-RU" smtClean="0">
                <a:latin typeface="+mj-lt"/>
              </a:rPr>
              <a:pPr/>
              <a:t>4</a:t>
            </a:fld>
            <a:endParaRPr lang="ru-RU" dirty="0">
              <a:latin typeface="+mj-lt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099872" y="839507"/>
            <a:ext cx="4702933" cy="15787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Анонимность в интернете – миф.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Полиция легко определяет автора специальными методами.</a:t>
            </a:r>
            <a:endParaRPr lang="ru-RU" dirty="0">
              <a:latin typeface="+mj-lt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06422" y="5898477"/>
            <a:ext cx="1953135" cy="61414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Знакомый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33827" y="4735772"/>
            <a:ext cx="3878866" cy="98263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>
                <a:latin typeface="+mj-lt"/>
              </a:rPr>
              <a:t>Задумайся, с кем ты общаешься 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в сети, кто скрывается за </a:t>
            </a:r>
            <a:r>
              <a:rPr lang="ru-RU" dirty="0" err="1" smtClean="0">
                <a:latin typeface="+mj-lt"/>
              </a:rPr>
              <a:t>ником</a:t>
            </a:r>
            <a:r>
              <a:rPr lang="ru-RU" dirty="0" smtClean="0">
                <a:latin typeface="+mj-lt"/>
              </a:rPr>
              <a:t> и почему.</a:t>
            </a:r>
            <a:endParaRPr lang="ru-RU" dirty="0">
              <a:latin typeface="+mj-lt"/>
            </a:endParaRPr>
          </a:p>
        </p:txBody>
      </p:sp>
      <p:pic>
        <p:nvPicPr>
          <p:cNvPr id="12" name="Picture 4" descr="C:\Users\Stanislav.Skusov\Desktop\2013-10-14_1738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/>
          <a:stretch/>
        </p:blipFill>
        <p:spPr bwMode="auto">
          <a:xfrm>
            <a:off x="428624" y="839507"/>
            <a:ext cx="3379101" cy="15787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2" descr="C:\Users\Stanislav.Skusov\Desktop\2013-10-15_1622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8174" y="1193894"/>
            <a:ext cx="1580369" cy="43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6423" y="2622387"/>
            <a:ext cx="3906270" cy="18059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Стрелка влево 20"/>
          <p:cNvSpPr/>
          <p:nvPr/>
        </p:nvSpPr>
        <p:spPr>
          <a:xfrm>
            <a:off x="4516354" y="2597108"/>
            <a:ext cx="4245511" cy="1844897"/>
          </a:xfrm>
          <a:prstGeom prst="leftArrow">
            <a:avLst>
              <a:gd name="adj1" fmla="val 99448"/>
              <a:gd name="adj2" fmla="val 19689"/>
            </a:avLst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4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2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48285" y="2747234"/>
            <a:ext cx="3618044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8" name="Подзаголовок 2"/>
          <p:cNvSpPr txBox="1">
            <a:spLocks/>
          </p:cNvSpPr>
          <p:nvPr/>
        </p:nvSpPr>
        <p:spPr>
          <a:xfrm>
            <a:off x="4950302" y="3785629"/>
            <a:ext cx="3716027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+mj-lt"/>
              </a:rPr>
              <a:t>Официальные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sz="1400" dirty="0">
                <a:latin typeface="+mj-lt"/>
              </a:rPr>
              <a:t>аккаунты знаменитостей  всегда проходят  процедуру </a:t>
            </a:r>
            <a:r>
              <a:rPr lang="ru-RU" sz="1400" dirty="0" smtClean="0">
                <a:latin typeface="+mj-lt"/>
              </a:rPr>
              <a:t>верификации. </a:t>
            </a:r>
            <a:endParaRPr lang="ru-RU" sz="1400" dirty="0">
              <a:latin typeface="+mj-lt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2592469" y="5898477"/>
            <a:ext cx="1720224" cy="61414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u="none" dirty="0" smtClean="0">
                <a:latin typeface="+mj-lt"/>
              </a:rPr>
              <a:t>Чужой</a:t>
            </a:r>
            <a:endParaRPr lang="ru-RU" sz="1600" u="none" dirty="0">
              <a:latin typeface="+mj-lt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516353" y="4735772"/>
            <a:ext cx="3863372" cy="177685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sz="1400" u="sng" dirty="0" err="1" smtClean="0">
                <a:latin typeface="+mj-lt"/>
              </a:rPr>
              <a:t>Вконтакте</a:t>
            </a:r>
            <a:r>
              <a:rPr lang="ru-RU" sz="1400" u="sng" dirty="0" smtClean="0">
                <a:latin typeface="+mj-lt"/>
              </a:rPr>
              <a:t> зарегистрировано: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Владимир Путин 5 387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Колобок 1187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err="1" smtClean="0">
                <a:latin typeface="+mj-lt"/>
              </a:rPr>
              <a:t>Бетмен</a:t>
            </a:r>
            <a:r>
              <a:rPr lang="ru-RU" sz="1400" dirty="0" smtClean="0">
                <a:latin typeface="+mj-lt"/>
              </a:rPr>
              <a:t> 909 человек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Ботаник 190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Барби 2016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Королева красоты 11 человек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4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ТВОЙ «ЦИФРОВОЙ ПОРТРЕТ»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>
                <a:latin typeface="+mj-lt"/>
              </a:rPr>
              <a:pPr/>
              <a:t>5</a:t>
            </a:fld>
            <a:endParaRPr lang="ru-RU">
              <a:latin typeface="+mj-lt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6005015"/>
            <a:ext cx="7760032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>
                <a:latin typeface="+mj-lt"/>
              </a:rPr>
              <a:t>Действуй сегодня так</a:t>
            </a:r>
            <a:r>
              <a:rPr lang="ru-RU" sz="1600" b="1" dirty="0">
                <a:latin typeface="+mj-lt"/>
              </a:rPr>
              <a:t>, чтобы завтра не было </a:t>
            </a:r>
            <a:r>
              <a:rPr lang="ru-RU" sz="1600" b="1" dirty="0" smtClean="0">
                <a:latin typeface="+mj-lt"/>
              </a:rPr>
              <a:t>стыдно!</a:t>
            </a:r>
            <a:endParaRPr lang="ru-RU" sz="1600" b="1" dirty="0">
              <a:latin typeface="+mj-lt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627" y="2055567"/>
            <a:ext cx="217809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Фотографии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916326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>
                <a:latin typeface="+mj-lt"/>
              </a:rPr>
              <a:t>Все, что попало в интернет, остается там навсегда.</a:t>
            </a:r>
            <a:endParaRPr lang="ru-RU" dirty="0">
              <a:latin typeface="+mj-lt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839126" y="906879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>
                <a:latin typeface="+mj-lt"/>
              </a:rPr>
              <a:t>Фотографии, которые ты выложил вчера, смогут увидеть послезавтра и позже</a:t>
            </a:r>
            <a:endParaRPr lang="ru-RU" dirty="0">
              <a:latin typeface="+mj-lt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728346" y="2077617"/>
            <a:ext cx="2193565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>
                <a:latin typeface="+mj-lt"/>
              </a:rPr>
              <a:t>Одноклассники</a:t>
            </a:r>
            <a:endParaRPr lang="ru-RU" dirty="0">
              <a:latin typeface="+mj-lt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728346" y="2747052"/>
            <a:ext cx="2186924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>
                <a:latin typeface="+mj-lt"/>
              </a:rPr>
              <a:t>Родители</a:t>
            </a:r>
            <a:endParaRPr lang="ru-RU" dirty="0">
              <a:latin typeface="+mj-lt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6728346" y="3368721"/>
            <a:ext cx="2196561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>
                <a:latin typeface="+mj-lt"/>
              </a:rPr>
              <a:t>Соседи</a:t>
            </a:r>
            <a:endParaRPr lang="ru-RU" dirty="0">
              <a:latin typeface="+mj-lt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6728346" y="3987231"/>
            <a:ext cx="219356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>
                <a:latin typeface="+mj-lt"/>
              </a:rPr>
              <a:t>Учителя</a:t>
            </a:r>
            <a:endParaRPr lang="ru-RU" dirty="0">
              <a:latin typeface="+mj-lt"/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8625" y="2725001"/>
            <a:ext cx="2178096" cy="4556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Комментарии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428624" y="3346670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Личные контакты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6728346" y="4618505"/>
            <a:ext cx="2186923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>
                <a:latin typeface="+mj-lt"/>
              </a:rPr>
              <a:t>Преподаватели ВУЗа</a:t>
            </a:r>
            <a:endParaRPr lang="ru-RU" dirty="0">
              <a:latin typeface="+mj-lt"/>
            </a:endParaRP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6728346" y="5240174"/>
            <a:ext cx="2186922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>
                <a:latin typeface="+mj-lt"/>
              </a:rPr>
              <a:t>Твои дети</a:t>
            </a:r>
            <a:endParaRPr lang="ru-RU" dirty="0">
              <a:latin typeface="+mj-lt"/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28625" y="3965181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Семья и родственники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428625" y="4607262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Дом и покупки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53841" y="5231771"/>
            <a:ext cx="2152882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Школа и отпуск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" name="Picture 2" descr="D:\00_USER_C\Desktop\Фейки\Отметилас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44890" y="4607262"/>
            <a:ext cx="2251123" cy="117716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715"/>
          <a:stretch/>
        </p:blipFill>
        <p:spPr bwMode="auto">
          <a:xfrm>
            <a:off x="2879678" y="2861061"/>
            <a:ext cx="3126576" cy="58680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78"/>
          <a:stretch/>
        </p:blipFill>
        <p:spPr bwMode="auto">
          <a:xfrm>
            <a:off x="3584763" y="3346670"/>
            <a:ext cx="2971375" cy="5619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9678" y="3959655"/>
            <a:ext cx="2844302" cy="75739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102457" y="1933157"/>
            <a:ext cx="2330851" cy="1088969"/>
            <a:chOff x="4102457" y="1933157"/>
            <a:chExt cx="2330851" cy="1088969"/>
          </a:xfrm>
        </p:grpSpPr>
        <p:pic>
          <p:nvPicPr>
            <p:cNvPr id="23" name="Picture 4" descr="C:\Users\Stanislav.Skusov\Desktop\2013-10-14_173853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/>
            <a:stretch/>
          </p:blipFill>
          <p:spPr bwMode="auto">
            <a:xfrm>
              <a:off x="4102457" y="1933157"/>
              <a:ext cx="2330851" cy="1088969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37" name="Picture 2" descr="C:\Users\Stanislav.Skusov\Desktop\2013-10-15_162240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882" y="2260157"/>
              <a:ext cx="1055084" cy="43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2879679" y="2055567"/>
            <a:ext cx="3676460" cy="3640228"/>
          </a:xfrm>
          <a:prstGeom prst="roundRect">
            <a:avLst/>
          </a:prstGeom>
          <a:noFill/>
          <a:ln w="76200" cmpd="thickThin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5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919" y="150813"/>
            <a:ext cx="7592992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«ГИПОТЕТИЧЕСКИЙ ЦИФРОВОЙ ПОРТРЕТ»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>
                <a:latin typeface="+mj-lt"/>
              </a:rPr>
              <a:pPr/>
              <a:t>6</a:t>
            </a:fld>
            <a:endParaRPr lang="ru-RU">
              <a:latin typeface="+mj-lt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6107372"/>
            <a:ext cx="7760032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>
                <a:latin typeface="+mj-lt"/>
              </a:rPr>
              <a:t>«Мистер Аноним» из Лондона – учится в 33 школе в Москве? </a:t>
            </a:r>
            <a:endParaRPr lang="ru-RU" sz="1600" b="1" dirty="0">
              <a:latin typeface="+mj-lt"/>
            </a:endParaRPr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715"/>
          <a:stretch/>
        </p:blipFill>
        <p:spPr bwMode="auto">
          <a:xfrm>
            <a:off x="3493827" y="5104302"/>
            <a:ext cx="3126576" cy="58680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78"/>
          <a:stretch/>
        </p:blipFill>
        <p:spPr bwMode="auto">
          <a:xfrm>
            <a:off x="470263" y="5410120"/>
            <a:ext cx="2971375" cy="5619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O:\Public\Уроки безопасного интернета\Уроки _посл.версия _ 15.11.2013\аноним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263" y="830307"/>
            <a:ext cx="5616633" cy="42147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:\Public\Уроки безопасного интернета\Уроки _посл.версия _ 15.11.2013\аноним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8191" y="3426510"/>
            <a:ext cx="2353755" cy="20703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O:\Public\Уроки безопасного интернета\Уроки _посл.версия _ 15.11.2013\аноним 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5778" y="1240553"/>
            <a:ext cx="3477845" cy="441462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2963641" y="1240553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335506" y="5045029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562260" y="1459801"/>
            <a:ext cx="2462623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967640" y="5178456"/>
            <a:ext cx="2462623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8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СЕТЕВОЙ ЭТИКЕТ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>
                <a:latin typeface="+mj-lt"/>
              </a:rPr>
              <a:pPr/>
              <a:t>7</a:t>
            </a:fld>
            <a:endParaRPr lang="ru-RU">
              <a:latin typeface="+mj-lt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816608"/>
            <a:ext cx="8319591" cy="4935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dirty="0" smtClean="0">
                <a:latin typeface="+mj-lt"/>
              </a:rPr>
              <a:t>В интернете, как в реальной жизни </a:t>
            </a:r>
            <a:endParaRPr lang="ru-RU" dirty="0">
              <a:latin typeface="+mj-lt"/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3057099" y="1526866"/>
            <a:ext cx="5695166" cy="4655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>
                <a:latin typeface="+mj-lt"/>
              </a:rPr>
              <a:t>Искажать чужие фотографии</a:t>
            </a:r>
            <a:endParaRPr lang="ru-RU" u="none" dirty="0">
              <a:latin typeface="+mj-l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8" y="1633968"/>
            <a:ext cx="2424960" cy="219781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3057099" y="2725748"/>
            <a:ext cx="5695166" cy="47881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>
                <a:latin typeface="+mj-lt"/>
              </a:rPr>
              <a:t>Грубить и оскорблять в письмах и комментариях </a:t>
            </a:r>
            <a:endParaRPr lang="ru-RU" u="none" dirty="0">
              <a:latin typeface="+mj-lt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3057099" y="2132247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>
                <a:latin typeface="+mj-lt"/>
              </a:rPr>
              <a:t>Выкладывать сцены насилия и унижения</a:t>
            </a:r>
            <a:endParaRPr lang="ru-RU" u="none" dirty="0">
              <a:latin typeface="+mj-lt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4" y="4230830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>
                <a:latin typeface="+mj-lt"/>
              </a:rPr>
              <a:t>Будь вежлив и дружелюбен</a:t>
            </a:r>
            <a:endParaRPr lang="ru-RU" dirty="0">
              <a:latin typeface="+mj-lt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3057099" y="3341800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>
                <a:latin typeface="+mj-lt"/>
              </a:rPr>
              <a:t>Использовать чужие материалы без разрешения</a:t>
            </a:r>
            <a:endParaRPr lang="ru-RU" u="none" dirty="0">
              <a:latin typeface="+mj-lt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4" y="4969258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>
                <a:latin typeface="+mj-lt"/>
              </a:rPr>
              <a:t>Откажись от общения с неприятным человеком, включи его в «черный список», удали из «друзей»</a:t>
            </a:r>
            <a:endParaRPr lang="ru-RU" dirty="0">
              <a:latin typeface="+mj-lt"/>
            </a:endParaRP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5" y="5678883"/>
            <a:ext cx="6559029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>
                <a:latin typeface="+mj-lt"/>
              </a:rPr>
              <a:t>Если тебя обижают в интернете – посоветуйся с родителями!</a:t>
            </a:r>
            <a:endParaRPr lang="ru-RU" sz="1600" dirty="0">
              <a:latin typeface="+mj-lt"/>
            </a:endParaRPr>
          </a:p>
        </p:txBody>
      </p:sp>
      <p:pic>
        <p:nvPicPr>
          <p:cNvPr id="38" name="Picture 2" descr="G:\Лига\К презентации\нельз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7088" y="1435896"/>
            <a:ext cx="1344374" cy="12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Объект 2"/>
          <p:cNvSpPr txBox="1">
            <a:spLocks/>
          </p:cNvSpPr>
          <p:nvPr/>
        </p:nvSpPr>
        <p:spPr>
          <a:xfrm>
            <a:off x="428628" y="6289555"/>
            <a:ext cx="8319587" cy="5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err="1" smtClean="0">
                <a:latin typeface="+mj-lt"/>
              </a:rPr>
              <a:t>Кибербуллинг</a:t>
            </a:r>
            <a:r>
              <a:rPr lang="ru-RU" sz="1200" dirty="0" smtClean="0">
                <a:latin typeface="+mj-lt"/>
              </a:rPr>
              <a:t> (</a:t>
            </a:r>
            <a:r>
              <a:rPr lang="ru-RU" sz="1200" dirty="0" err="1" smtClean="0">
                <a:latin typeface="+mj-lt"/>
              </a:rPr>
              <a:t>троллинг</a:t>
            </a:r>
            <a:r>
              <a:rPr lang="ru-RU" sz="1200" dirty="0" smtClean="0">
                <a:latin typeface="+mj-lt"/>
              </a:rPr>
              <a:t>): постоянные оскорбления и унижения в интернете </a:t>
            </a:r>
          </a:p>
        </p:txBody>
      </p:sp>
      <p:pic>
        <p:nvPicPr>
          <p:cNvPr id="2051" name="Picture 3" descr="O:\Public\Уроки безопасного интернета\Уроки _посл.версия _ 15.11.2013\этике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4432" y="4271780"/>
            <a:ext cx="1510953" cy="16237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0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ОБЩЕНИЕ В ИНТЕРНЕТЕ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36041" y="5277092"/>
            <a:ext cx="8456070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>
                <a:latin typeface="+mj-lt"/>
              </a:rPr>
              <a:t>С незнакомцами в интернете нужно общаться как с незнакомыми на улице</a:t>
            </a:r>
            <a:endParaRPr lang="ru-RU" sz="1600" dirty="0">
              <a:latin typeface="+mj-lt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20503" y="815770"/>
            <a:ext cx="2571608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Родственники из других городов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793495"/>
            <a:ext cx="5658277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>
                <a:latin typeface="+mj-lt"/>
              </a:rPr>
              <a:t>С кем ты общаешься в интернете?</a:t>
            </a:r>
            <a:endParaRPr lang="ru-RU" dirty="0">
              <a:latin typeface="+mj-lt"/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6320503" y="1673370"/>
            <a:ext cx="2571608" cy="4902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Одноклассники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36041" y="3796691"/>
            <a:ext cx="329870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>
                <a:latin typeface="+mj-lt"/>
              </a:rPr>
              <a:t>Интернет-хамы (тролли)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6320500" y="2412265"/>
            <a:ext cx="2571608" cy="48627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Друзья по интересам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6320500" y="3070513"/>
            <a:ext cx="2571608" cy="54913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Друзья по лету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36042" y="1673370"/>
            <a:ext cx="3291289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>
                <a:latin typeface="+mj-lt"/>
              </a:rPr>
              <a:t>Незнакомцы</a:t>
            </a:r>
            <a:endParaRPr lang="ru-RU" u="none" dirty="0">
              <a:latin typeface="+mj-lt"/>
            </a:endParaRPr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410594" y="2404837"/>
            <a:ext cx="3324153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>
                <a:latin typeface="+mj-lt"/>
              </a:rPr>
              <a:t>П</a:t>
            </a:r>
            <a:r>
              <a:rPr lang="ru-RU" u="none" dirty="0" smtClean="0">
                <a:latin typeface="+mj-lt"/>
              </a:rPr>
              <a:t>опрошайки</a:t>
            </a:r>
            <a:endParaRPr lang="ru-RU" u="none" dirty="0">
              <a:latin typeface="+mj-lt"/>
            </a:endParaRPr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410592" y="3103584"/>
            <a:ext cx="332415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>
                <a:latin typeface="+mj-lt"/>
              </a:rPr>
              <a:t>Излишне любопытные</a:t>
            </a:r>
            <a:endParaRPr lang="ru-RU" u="none" dirty="0">
              <a:latin typeface="+mj-lt"/>
            </a:endParaRPr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428624" y="4492195"/>
            <a:ext cx="329870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>
                <a:latin typeface="+mj-lt"/>
              </a:rPr>
              <a:t>Преступники</a:t>
            </a:r>
            <a:endParaRPr lang="ru-RU" u="none" dirty="0">
              <a:latin typeface="+mj-lt"/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436042" y="6052897"/>
            <a:ext cx="777305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>
                <a:latin typeface="+mj-lt"/>
              </a:rPr>
              <a:t>Прежде чем встретиться с виртуальным другом – </a:t>
            </a:r>
            <a:br>
              <a:rPr lang="ru-RU" sz="1600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>посоветуйся с родителями!</a:t>
            </a:r>
            <a:endParaRPr lang="ru-RU" sz="1600" dirty="0">
              <a:latin typeface="+mj-lt"/>
            </a:endParaRPr>
          </a:p>
        </p:txBody>
      </p:sp>
      <p:pic>
        <p:nvPicPr>
          <p:cNvPr id="1026" name="Picture 2" descr="O:\Public\Уроки безопасного интернета\Уроки _посл.версия _ 15.11.2013\девочка за комп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2338" y="3354159"/>
            <a:ext cx="1979604" cy="139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Public\Уроки безопасного интернета\Уроки _посл.версия _ 15.11.2013\бабушка за комп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0503" y="3821584"/>
            <a:ext cx="2139633" cy="12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:\Public\Уроки безопасного интернета\Уроки _посл.версия _ 15.11.2013\Image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2338" y="1725549"/>
            <a:ext cx="1931404" cy="146694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36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ОСТОРОЖНО, ПОДДЕЛЬНЫЕ САЙТЫ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>
                <a:latin typeface="+mj-lt"/>
              </a:rPr>
              <a:pPr/>
              <a:t>9</a:t>
            </a:fld>
            <a:endParaRPr lang="ru-RU">
              <a:latin typeface="+mj-lt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73171"/>
            <a:ext cx="4159793" cy="12241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>
                <a:solidFill>
                  <a:srgbClr val="FF0000"/>
                </a:solidFill>
                <a:latin typeface="+mj-lt"/>
              </a:rPr>
              <a:t>Чем опасны сайты-подделки?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+mj-lt"/>
              </a:rPr>
              <a:t>крадут пароли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+mj-lt"/>
              </a:rPr>
              <a:t>распространяют вредоносное ПО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+mj-lt"/>
              </a:rPr>
              <a:t>навязывают платные услуги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8" y="5936777"/>
            <a:ext cx="831958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err="1" smtClean="0">
                <a:latin typeface="Segoe Print" panose="02000600000000000000" pitchFamily="2" charset="0"/>
              </a:rPr>
              <a:t>Фишинг</a:t>
            </a:r>
            <a:r>
              <a:rPr lang="ru-RU" sz="1200" dirty="0" smtClean="0">
                <a:latin typeface="Segoe Print" panose="02000600000000000000" pitchFamily="2" charset="0"/>
              </a:rPr>
              <a:t> – вид интернет-мошенничества. Пользователь заманивается (письмом, баннером с поддельной ссылкой) на сайт, внешне не отличимый от настоящего, где у него крадут логины, пароли и другую личную информацию.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28628" y="2539180"/>
            <a:ext cx="4202246" cy="3302061"/>
            <a:chOff x="4733542" y="1893259"/>
            <a:chExt cx="4169384" cy="316535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8" name="Подзаголовок 2"/>
            <p:cNvSpPr txBox="1">
              <a:spLocks/>
            </p:cNvSpPr>
            <p:nvPr/>
          </p:nvSpPr>
          <p:spPr>
            <a:xfrm>
              <a:off x="7001365" y="4439888"/>
              <a:ext cx="1656184" cy="307342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defPPr>
                <a:defRPr lang="ru-RU"/>
              </a:defPPr>
              <a:lvl1pPr indent="0" algn="ctr">
                <a:spcBef>
                  <a:spcPct val="20000"/>
                </a:spcBef>
                <a:buFont typeface="Arial" panose="020B0604020202020204" pitchFamily="34" charset="0"/>
                <a:buNone/>
                <a:defRPr sz="1400" b="1" u="sng">
                  <a:solidFill>
                    <a:srgbClr val="FF0000"/>
                  </a:solidFill>
                  <a:latin typeface="Segoe Print" panose="02000600000000000000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r>
                <a:rPr lang="ru-RU" dirty="0" err="1">
                  <a:latin typeface="+mj-lt"/>
                </a:rPr>
                <a:t>ВКонтакте</a:t>
              </a:r>
              <a:r>
                <a:rPr lang="ru-RU" dirty="0">
                  <a:latin typeface="+mj-lt"/>
                </a:rPr>
                <a:t>?</a:t>
              </a:r>
            </a:p>
          </p:txBody>
        </p:sp>
      </p:grpSp>
      <p:pic>
        <p:nvPicPr>
          <p:cNvPr id="20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26842" y="766313"/>
            <a:ext cx="3832943" cy="259528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одзаголовок 2"/>
          <p:cNvSpPr txBox="1">
            <a:spLocks/>
          </p:cNvSpPr>
          <p:nvPr/>
        </p:nvSpPr>
        <p:spPr>
          <a:xfrm>
            <a:off x="6617867" y="1556141"/>
            <a:ext cx="1578446" cy="2998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>
                <a:latin typeface="+mj-lt"/>
              </a:rPr>
              <a:t>Яндекс?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26842" y="3807725"/>
            <a:ext cx="3832943" cy="20744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Используй инструменты браузера: «избранное», «закладки», «быстрый доступ»!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Проверяй адрес сайта!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+mj-lt"/>
              </a:rPr>
              <a:t>Обрати внимание на настоящий адрес сайта! </a:t>
            </a:r>
            <a:br>
              <a:rPr lang="ru-RU" sz="1400" dirty="0">
                <a:solidFill>
                  <a:schemeClr val="tx1"/>
                </a:solidFill>
                <a:latin typeface="+mj-lt"/>
              </a:rPr>
            </a:br>
            <a:r>
              <a:rPr lang="ru-RU" sz="1200" dirty="0">
                <a:solidFill>
                  <a:schemeClr val="tx1"/>
                </a:solidFill>
                <a:latin typeface="+mj-lt"/>
              </a:rPr>
              <a:t>При наведении мыши реальный адрес отображается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во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всплывающей подсказке</a:t>
            </a:r>
          </a:p>
        </p:txBody>
      </p:sp>
    </p:spTree>
    <p:extLst>
      <p:ext uri="{BB962C8B-B14F-4D97-AF65-F5344CB8AC3E}">
        <p14:creationId xmlns:p14="http://schemas.microsoft.com/office/powerpoint/2010/main" xmlns="" val="2582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2819</TotalTime>
  <Words>833</Words>
  <Application>Microsoft Office PowerPoint</Application>
  <PresentationFormat>Экран (4:3)</PresentationFormat>
  <Paragraphs>231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ИНСТРУМЕНТЫ ДЛЯ РАБОТЫ В  ИНТЕРНЕТЕ</vt:lpstr>
      <vt:lpstr>ВНИМАНИЕ! ЛИЧНЫЕ ДАННЫЕ!</vt:lpstr>
      <vt:lpstr>АНОНИМНОСТЬ В ИНТЕРНЕТЕ</vt:lpstr>
      <vt:lpstr>ТВОЙ «ЦИФРОВОЙ ПОРТРЕТ»</vt:lpstr>
      <vt:lpstr> «ГИПОТЕТИЧЕСКИЙ ЦИФРОВОЙ ПОРТРЕТ»</vt:lpstr>
      <vt:lpstr>СЕТЕВОЙ ЭТИКЕТ</vt:lpstr>
      <vt:lpstr>ОБЩЕНИЕ В ИНТЕРНЕТЕ</vt:lpstr>
      <vt:lpstr>ОСТОРОЖНО, ПОДДЕЛЬНЫЕ САЙТЫ</vt:lpstr>
      <vt:lpstr>ОСТОРОЖНО, ПОДДЕЛКИ!</vt:lpstr>
      <vt:lpstr>ОСТОРОЖНО, ЛОВУШКИ!</vt:lpstr>
      <vt:lpstr>МОБИЛЬНЫЙ ИНТЕРНЕТ</vt:lpstr>
      <vt:lpstr>ВРЕДОНОСНЫЕ ПРОГРАММЫ</vt:lpstr>
      <vt:lpstr>ПЛАТНЫЕ УСЛУГИ</vt:lpstr>
      <vt:lpstr>НАСТРОЙ КОМПЬЮТЕР</vt:lpstr>
      <vt:lpstr>НАСТРОЙ ИНСТРУМЕНТЫ</vt:lpstr>
      <vt:lpstr>ИНТЕРНЕТ–ЗАВИСИМОСТЬ </vt:lpstr>
      <vt:lpstr>ИНТЕРНЕТ–ЗАВИСИМОСТЬ И ЗДОРОВЬЕ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БЕЗОПАСНОГО ИНТЕРНЕТА</dc:title>
  <dc:creator>Олег</dc:creator>
  <cp:lastModifiedBy>ineva</cp:lastModifiedBy>
  <cp:revision>240</cp:revision>
  <dcterms:created xsi:type="dcterms:W3CDTF">2013-10-12T16:22:24Z</dcterms:created>
  <dcterms:modified xsi:type="dcterms:W3CDTF">2018-09-09T13:27:16Z</dcterms:modified>
</cp:coreProperties>
</file>